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7">
  <p:sldMasterIdLst>
    <p:sldMasterId id="2147483648" r:id="rId1"/>
  </p:sldMasterIdLst>
  <p:notesMasterIdLst>
    <p:notesMasterId r:id="rId62"/>
  </p:notesMasterIdLst>
  <p:sldIdLst>
    <p:sldId id="274" r:id="rId2"/>
    <p:sldId id="370" r:id="rId3"/>
    <p:sldId id="551" r:id="rId4"/>
    <p:sldId id="552" r:id="rId5"/>
    <p:sldId id="512" r:id="rId6"/>
    <p:sldId id="641" r:id="rId7"/>
    <p:sldId id="385" r:id="rId8"/>
    <p:sldId id="638" r:id="rId9"/>
    <p:sldId id="639" r:id="rId10"/>
    <p:sldId id="656" r:id="rId11"/>
    <p:sldId id="514" r:id="rId12"/>
    <p:sldId id="557" r:id="rId13"/>
    <p:sldId id="386" r:id="rId14"/>
    <p:sldId id="456" r:id="rId15"/>
    <p:sldId id="457" r:id="rId16"/>
    <p:sldId id="455" r:id="rId17"/>
    <p:sldId id="468" r:id="rId18"/>
    <p:sldId id="558" r:id="rId19"/>
    <p:sldId id="465" r:id="rId20"/>
    <p:sldId id="467" r:id="rId21"/>
    <p:sldId id="570" r:id="rId22"/>
    <p:sldId id="581" r:id="rId23"/>
    <p:sldId id="571" r:id="rId24"/>
    <p:sldId id="642" r:id="rId25"/>
    <p:sldId id="643" r:id="rId26"/>
    <p:sldId id="644" r:id="rId27"/>
    <p:sldId id="645" r:id="rId28"/>
    <p:sldId id="646" r:id="rId29"/>
    <p:sldId id="647" r:id="rId30"/>
    <p:sldId id="648" r:id="rId31"/>
    <p:sldId id="649" r:id="rId32"/>
    <p:sldId id="650" r:id="rId33"/>
    <p:sldId id="651" r:id="rId34"/>
    <p:sldId id="482" r:id="rId35"/>
    <p:sldId id="616" r:id="rId36"/>
    <p:sldId id="613" r:id="rId37"/>
    <p:sldId id="617" r:id="rId38"/>
    <p:sldId id="615" r:id="rId39"/>
    <p:sldId id="387" r:id="rId40"/>
    <p:sldId id="427" r:id="rId41"/>
    <p:sldId id="485" r:id="rId42"/>
    <p:sldId id="652" r:id="rId43"/>
    <p:sldId id="486" r:id="rId44"/>
    <p:sldId id="653" r:id="rId45"/>
    <p:sldId id="488" r:id="rId46"/>
    <p:sldId id="489" r:id="rId47"/>
    <p:sldId id="654" r:id="rId48"/>
    <p:sldId id="655" r:id="rId49"/>
    <p:sldId id="588" r:id="rId50"/>
    <p:sldId id="589" r:id="rId51"/>
    <p:sldId id="640" r:id="rId52"/>
    <p:sldId id="590" r:id="rId53"/>
    <p:sldId id="591" r:id="rId54"/>
    <p:sldId id="592" r:id="rId55"/>
    <p:sldId id="618" r:id="rId56"/>
    <p:sldId id="593" r:id="rId57"/>
    <p:sldId id="594" r:id="rId58"/>
    <p:sldId id="595" r:id="rId59"/>
    <p:sldId id="597" r:id="rId60"/>
    <p:sldId id="637" r:id="rId61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3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458" y="114"/>
      </p:cViewPr>
      <p:guideLst>
        <p:guide orient="horz" pos="233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AD272-BD4C-49D6-A369-C29E9D4D362A}" type="datetimeFigureOut">
              <a:rPr lang="zh-CN" altLang="en-US" smtClean="0"/>
              <a:t>2017/7/24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2352BB-119A-4F56-9BD6-334757A1F2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130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52BB-119A-4F56-9BD6-334757A1F29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683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52BB-119A-4F56-9BD6-334757A1F29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510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52BB-119A-4F56-9BD6-334757A1F29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3757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52BB-119A-4F56-9BD6-334757A1F29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2696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260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424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4816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SEE WORD DOCUMENT FOR EXERCISE #4 CONTENT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E130E2-6244-4AC0-A95D-069B76B06F28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72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52BB-119A-4F56-9BD6-334757A1F29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0083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52BB-119A-4F56-9BD6-334757A1F29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539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52BB-119A-4F56-9BD6-334757A1F29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879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52BB-119A-4F56-9BD6-334757A1F29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884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0117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620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974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使用计数器</a:t>
            </a:r>
            <a:r>
              <a:rPr lang="en-US" altLang="zh-CN" dirty="0"/>
              <a:t>/</a:t>
            </a:r>
            <a:r>
              <a:rPr lang="zh-CN" altLang="en-US" dirty="0"/>
              <a:t>定时器时，</a:t>
            </a:r>
            <a:r>
              <a:rPr lang="en-US" altLang="zh-CN" dirty="0"/>
              <a:t>DIO</a:t>
            </a:r>
            <a:r>
              <a:rPr lang="en-US" altLang="zh-CN" baseline="0" dirty="0"/>
              <a:t> 0 </a:t>
            </a:r>
            <a:r>
              <a:rPr lang="zh-CN" altLang="en-US" baseline="0" dirty="0"/>
              <a:t>连接信号源，</a:t>
            </a:r>
            <a:r>
              <a:rPr lang="en-US" altLang="zh-CN" dirty="0"/>
              <a:t>DIO</a:t>
            </a:r>
            <a:r>
              <a:rPr lang="en-US" altLang="zh-CN" baseline="0" dirty="0"/>
              <a:t> 1 </a:t>
            </a:r>
            <a:r>
              <a:rPr lang="zh-CN" altLang="en-US" baseline="0" dirty="0"/>
              <a:t>连接门，辅助输入为</a:t>
            </a:r>
            <a:r>
              <a:rPr lang="en-US" altLang="zh-CN" dirty="0"/>
              <a:t>DIO</a:t>
            </a:r>
            <a:r>
              <a:rPr lang="en-US" altLang="zh-CN" baseline="0" dirty="0"/>
              <a:t> 2</a:t>
            </a:r>
            <a:r>
              <a:rPr lang="zh-CN" altLang="en-US" baseline="0" dirty="0"/>
              <a:t>，输出为</a:t>
            </a:r>
            <a:r>
              <a:rPr lang="en-US" altLang="zh-CN" baseline="0" dirty="0"/>
              <a:t>DIO 3</a:t>
            </a:r>
            <a:r>
              <a:rPr lang="zh-CN" altLang="en-US" baseline="0" dirty="0"/>
              <a:t>，频率输出为</a:t>
            </a:r>
            <a:r>
              <a:rPr lang="en-US" altLang="zh-CN" baseline="0" dirty="0"/>
              <a:t>DIO 4, </a:t>
            </a:r>
            <a:r>
              <a:rPr lang="zh-CN" altLang="en-US" baseline="0" dirty="0"/>
              <a:t>有时软件不使用</a:t>
            </a:r>
            <a:r>
              <a:rPr lang="en-US" altLang="zh-CN" baseline="0" dirty="0"/>
              <a:t>DIO</a:t>
            </a:r>
            <a:r>
              <a:rPr lang="zh-CN" altLang="en-US" baseline="0" dirty="0"/>
              <a:t>而是用</a:t>
            </a:r>
            <a:r>
              <a:rPr lang="en-US" altLang="zh-CN" baseline="0" dirty="0"/>
              <a:t>PFI </a:t>
            </a:r>
            <a:r>
              <a:rPr lang="zh-CN" altLang="en-US" baseline="0" dirty="0"/>
              <a:t>指示通道。</a:t>
            </a:r>
            <a:r>
              <a:rPr lang="en-US" altLang="zh-CN" baseline="0" dirty="0"/>
              <a:t>NI myDAQ</a:t>
            </a:r>
            <a:r>
              <a:rPr lang="zh-CN" altLang="en-US" baseline="0" dirty="0"/>
              <a:t>即是采用</a:t>
            </a:r>
            <a:r>
              <a:rPr lang="en-US" altLang="zh-CN" baseline="0" dirty="0"/>
              <a:t>PFI </a:t>
            </a:r>
            <a:r>
              <a:rPr lang="zh-CN" altLang="en-US" baseline="0" dirty="0"/>
              <a:t>指示定时器</a:t>
            </a:r>
            <a:r>
              <a:rPr lang="en-US" altLang="zh-CN" baseline="0" dirty="0"/>
              <a:t>/</a:t>
            </a:r>
            <a:r>
              <a:rPr lang="zh-CN" altLang="en-US" baseline="0" dirty="0"/>
              <a:t>计数器通道。采用</a:t>
            </a:r>
            <a:r>
              <a:rPr lang="en-US" altLang="zh-CN" baseline="0" dirty="0"/>
              <a:t>DIO 0</a:t>
            </a:r>
            <a:r>
              <a:rPr lang="zh-CN" altLang="en-US" baseline="0" dirty="0"/>
              <a:t>作为心率计的计数输入端口。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5021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/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/>
            <p:cNvGrpSpPr/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3585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585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73D1306-A4CC-4FB0-B119-4483ED9B69D9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87CAB-3997-4BDD-8040-774C9E121EB9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617538"/>
            <a:ext cx="1951038" cy="55149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617538"/>
            <a:ext cx="5700712" cy="55149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CDB1DA-24AE-4287-B99C-1BED8ACE75BD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676400"/>
            <a:ext cx="3848100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381500" y="1676400"/>
            <a:ext cx="3848100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381500" y="3886200"/>
            <a:ext cx="3848100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371600"/>
            <a:ext cx="381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71600"/>
            <a:ext cx="38100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10000"/>
            <a:ext cx="38100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6CDADB-3151-49CC-ADFA-8AC9598E6343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096B06-EFB8-4369-BA8F-60573668E9C6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DC8A55-CC24-430A-B04C-6EDEA986A363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49D819-14EA-4193-BADB-FB0FF6D4E4F8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AB89FB-0BB3-41B4-9A4A-2A4828DB3446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3049C0-8B5C-496E-92F5-832EA7D9069D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F6EDF9-867E-4E84-9AD3-F78105CDBBBC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E05CD5-3310-423A-9BD8-31F6546A2930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4824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617538"/>
            <a:ext cx="7793037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482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482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482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kumimoji="0" sz="1400"/>
            </a:lvl1pPr>
          </a:lstStyle>
          <a:p>
            <a:pPr>
              <a:defRPr/>
            </a:pPr>
            <a:fld id="{B5051A3E-AD59-463D-A2F2-A7D923B9D360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6.jpeg"/><Relationship Id="rId12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37.png"/><Relationship Id="rId10" Type="http://schemas.openxmlformats.org/officeDocument/2006/relationships/image" Target="../media/image9.jpeg"/><Relationship Id="rId4" Type="http://schemas.openxmlformats.org/officeDocument/2006/relationships/image" Target="../media/image36.png"/><Relationship Id="rId9" Type="http://schemas.openxmlformats.org/officeDocument/2006/relationships/image" Target="../media/image8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../../../&#27993;&#27743;&#22823;&#23398;/VI%20Contest%202012/&#32508;&#21512;&#32452;/&#34394;&#25311;&#20202;&#22120;&#8212;&#8212;&#21019;&#24819;&#32773;/&#21019;&#24819;&#32773;&#38431;%20labview&#20915;&#36187;&#25991;&#26723;/demo.mp4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../../../../MyDAQ/Outcome/&#22797;&#26086;&#22823;&#23398;%20&#26448;&#26009;&#31995;%20&#21556;&#32418;&#33395;/myDAQ&#38899;&#20048;&#21943;&#27849;&#65288;&#24102;&#35762;&#35299;&#65289;.flv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../../../../../Academic%20Events/Professor%20Training/2011/Demo&amp;Video/&#25945;&#23398;/Piano%20Staircase.mpg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../../../&#27993;&#27743;&#22823;&#23398;/VI%20Contest%202012/&#32508;&#21512;&#32452;/LMLW-labview&#25552;&#20132;&#26448;&#26009;/y.mp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hyperlink" Target="../../../&#27993;&#27743;&#22823;&#23398;/VI%20Contest%202012/&#32508;&#21512;&#32452;/Roshan&#38431;/Roshan&#38431;.mov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/>
          <p:cNvSpPr>
            <a:spLocks noGrp="1"/>
          </p:cNvSpPr>
          <p:nvPr>
            <p:ph type="ctrTitle"/>
          </p:nvPr>
        </p:nvSpPr>
        <p:spPr>
          <a:xfrm>
            <a:off x="88900" y="984250"/>
            <a:ext cx="8972550" cy="1022350"/>
          </a:xfrm>
        </p:spPr>
        <p:txBody>
          <a:bodyPr/>
          <a:lstStyle/>
          <a:p>
            <a:pPr algn="ctr"/>
            <a:r>
              <a:rPr lang="zh-CN" altLang="en-US" sz="5000" b="1" dirty="0">
                <a:latin typeface="黑体" pitchFamily="49" charset="-122"/>
                <a:ea typeface="黑体" pitchFamily="49" charset="-122"/>
              </a:rPr>
              <a:t>光电信息技术综合实践</a:t>
            </a:r>
          </a:p>
        </p:txBody>
      </p:sp>
      <p:sp>
        <p:nvSpPr>
          <p:cNvPr id="3075" name="副标题 2"/>
          <p:cNvSpPr>
            <a:spLocks noGrp="1"/>
          </p:cNvSpPr>
          <p:nvPr>
            <p:ph type="subTitle" idx="1"/>
          </p:nvPr>
        </p:nvSpPr>
        <p:spPr>
          <a:xfrm>
            <a:off x="2216150" y="4508500"/>
            <a:ext cx="4845050" cy="1530790"/>
          </a:xfrm>
        </p:spPr>
        <p:txBody>
          <a:bodyPr/>
          <a:lstStyle/>
          <a:p>
            <a:pPr>
              <a:defRPr/>
            </a:pPr>
            <a:r>
              <a:rPr lang="zh-CN" altLang="en-US" sz="40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崔继文</a:t>
            </a:r>
            <a:endParaRPr lang="en-US" altLang="zh-CN" sz="4000" b="1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  <a:p>
            <a:pPr>
              <a:defRPr/>
            </a:pPr>
            <a:r>
              <a:rPr lang="zh-CN" altLang="en-US" sz="28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超精密光电仪器工程研究所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327150" y="2362200"/>
            <a:ext cx="6777038" cy="711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第</a:t>
            </a:r>
            <a:r>
              <a:rPr lang="zh-CN" altLang="en-US" sz="4000" b="1" kern="0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一</a:t>
            </a:r>
            <a:r>
              <a:rPr kumimoji="1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课  </a:t>
            </a:r>
            <a:r>
              <a:rPr kumimoji="1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NI myDAQ</a:t>
            </a:r>
            <a:r>
              <a:rPr kumimoji="1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介绍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1238250" y="1073150"/>
            <a:ext cx="6756400" cy="5975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二、</a:t>
            </a:r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+mn-ea"/>
              </a:rPr>
              <a:t>NI myDAQ硬件组成</a:t>
            </a:r>
            <a:endParaRPr lang="zh-CN" altLang="en-US" sz="2800" b="1" dirty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8" name="矩形 6"/>
          <p:cNvSpPr>
            <a:spLocks noChangeArrowheads="1"/>
          </p:cNvSpPr>
          <p:nvPr/>
        </p:nvSpPr>
        <p:spPr bwMode="auto">
          <a:xfrm>
            <a:off x="571500" y="2033845"/>
            <a:ext cx="57785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3. </a:t>
            </a: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NI myDAQ数字与电源接口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795699" y="2694324"/>
            <a:ext cx="5085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NI myDAQ</a:t>
            </a:r>
            <a:r>
              <a:rPr lang="zh-CN" altLang="en-US" sz="2000" b="1" dirty="0"/>
              <a:t>计数器</a:t>
            </a:r>
            <a:r>
              <a:rPr lang="en-US" altLang="zh-CN" sz="2000" b="1" dirty="0"/>
              <a:t>/</a:t>
            </a:r>
            <a:r>
              <a:rPr lang="zh-CN" altLang="en-US" sz="2000" b="1" dirty="0"/>
              <a:t>定时器信号分配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636" y="3297713"/>
            <a:ext cx="6553744" cy="31593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46635" y="3744035"/>
            <a:ext cx="6640699" cy="4993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6271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1238250" y="1073150"/>
            <a:ext cx="6756400" cy="5975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三、</a:t>
            </a:r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+mn-ea"/>
              </a:rPr>
              <a:t>NI myDAQ软件</a:t>
            </a:r>
            <a:endParaRPr lang="zh-CN" altLang="en-US" sz="2800" b="1" dirty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1500" y="2483895"/>
            <a:ext cx="8286750" cy="2560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 algn="just">
              <a:lnSpc>
                <a:spcPct val="120000"/>
              </a:lnSpc>
              <a:spcBef>
                <a:spcPts val="600"/>
              </a:spcBef>
              <a:buClr>
                <a:srgbClr val="C00000"/>
              </a:buClr>
              <a:buFont typeface="Wingdings" pitchFamily="2" charset="2"/>
              <a:buChar char="n"/>
            </a:pPr>
            <a:r>
              <a:rPr lang="zh-CN" sz="2000" b="1" dirty="0">
                <a:latin typeface="Times New Roman" pitchFamily="18" charset="0"/>
                <a:cs typeface="Times New Roman" pitchFamily="18" charset="0"/>
                <a:sym typeface="+mn-ea"/>
              </a:rPr>
              <a:t>软件安装</a:t>
            </a:r>
          </a:p>
          <a:p>
            <a:pPr marL="266700" indent="-266700" algn="just">
              <a:lnSpc>
                <a:spcPct val="120000"/>
              </a:lnSpc>
              <a:spcBef>
                <a:spcPts val="600"/>
              </a:spcBef>
              <a:buClr>
                <a:srgbClr val="C00000"/>
              </a:buClr>
              <a:buFont typeface="Wingdings" pitchFamily="2" charset="2"/>
              <a:buChar char="n"/>
            </a:pPr>
            <a:endParaRPr lang="zh-CN" sz="1000" b="1" dirty="0">
              <a:latin typeface="Times New Roman" pitchFamily="18" charset="0"/>
              <a:cs typeface="Times New Roman" pitchFamily="18" charset="0"/>
            </a:endParaRPr>
          </a:p>
          <a:p>
            <a:pPr marL="266700" indent="-26670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pitchFamily="2" charset="2"/>
              <a:buChar char="n"/>
              <a:defRPr/>
            </a:pPr>
            <a:r>
              <a:rPr lang="zh-CN" altLang="en-US" sz="2000" b="1" dirty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NI MAX资源管理器</a:t>
            </a:r>
            <a:endParaRPr altLang="en-US" sz="2000" b="1" dirty="0"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266700" indent="-266700" algn="just">
              <a:lnSpc>
                <a:spcPct val="120000"/>
              </a:lnSpc>
              <a:spcBef>
                <a:spcPts val="600"/>
              </a:spcBef>
              <a:buClr>
                <a:srgbClr val="C00000"/>
              </a:buClr>
              <a:buFont typeface="Wingdings" pitchFamily="2" charset="2"/>
              <a:buChar char="n"/>
            </a:pPr>
            <a:endParaRPr lang="zh-CN" sz="1000" b="1" dirty="0">
              <a:latin typeface="Times New Roman" pitchFamily="18" charset="0"/>
              <a:cs typeface="Times New Roman" pitchFamily="18" charset="0"/>
            </a:endParaRPr>
          </a:p>
          <a:p>
            <a:pPr marL="266700" indent="-26670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pitchFamily="2" charset="2"/>
              <a:buChar char="n"/>
              <a:defRPr/>
            </a:pPr>
            <a:r>
              <a:rPr altLang="en-US" sz="2000" b="1" dirty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NI </a:t>
            </a:r>
            <a:r>
              <a:rPr altLang="en-US" sz="2000" b="1" dirty="0" err="1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ELVISmx</a:t>
            </a:r>
            <a:r>
              <a:rPr lang="zh-CN" altLang="en-US" sz="2000" b="1" dirty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虚拟实验仪器</a:t>
            </a:r>
            <a:r>
              <a:rPr altLang="en-US" sz="2000" b="1" dirty="0" err="1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软件</a:t>
            </a:r>
            <a:endParaRPr altLang="en-US" sz="2000" b="1" dirty="0"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266700" indent="-266700" algn="just">
              <a:lnSpc>
                <a:spcPct val="120000"/>
              </a:lnSpc>
              <a:spcBef>
                <a:spcPts val="600"/>
              </a:spcBef>
              <a:buClr>
                <a:srgbClr val="C00000"/>
              </a:buClr>
              <a:buFont typeface="Wingdings" pitchFamily="2" charset="2"/>
              <a:buChar char="n"/>
            </a:pPr>
            <a:endParaRPr lang="zh-CN" sz="1000" b="1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pitchFamily="2" charset="2"/>
              <a:buChar char="n"/>
              <a:defRPr/>
            </a:pPr>
            <a:r>
              <a:rPr lang="en-US" altLang="zh-CN" sz="2000" b="1" dirty="0" err="1">
                <a:latin typeface="Times New Roman" pitchFamily="18" charset="0"/>
                <a:ea typeface="+mn-ea"/>
                <a:cs typeface="Times New Roman" pitchFamily="18" charset="0"/>
              </a:rPr>
              <a:t>LabVIEW</a:t>
            </a:r>
            <a:r>
              <a:rPr lang="zh-CN" altLang="en-US" sz="2000" b="1" dirty="0">
                <a:latin typeface="Times New Roman" pitchFamily="18" charset="0"/>
                <a:ea typeface="+mn-ea"/>
                <a:cs typeface="Times New Roman" pitchFamily="18" charset="0"/>
              </a:rPr>
              <a:t>开发环境</a:t>
            </a:r>
            <a:endParaRPr lang="zh-CN" altLang="en-US" sz="1800" b="1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ea typeface="+mn-ea"/>
              <a:cs typeface="Times New Roman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1500" y="2393885"/>
            <a:ext cx="8286750" cy="2766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  <a:buClr>
                <a:srgbClr val="C00000"/>
              </a:buClr>
            </a:pPr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1. </a:t>
            </a:r>
            <a:r>
              <a:rPr lang="zh-CN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软件安装</a:t>
            </a:r>
          </a:p>
          <a:p>
            <a:pPr marL="266700" indent="-266700" algn="just">
              <a:lnSpc>
                <a:spcPct val="120000"/>
              </a:lnSpc>
              <a:spcBef>
                <a:spcPts val="600"/>
              </a:spcBef>
              <a:buClr>
                <a:srgbClr val="C00000"/>
              </a:buClr>
              <a:buFont typeface="Wingdings" pitchFamily="2" charset="2"/>
              <a:buChar char="n"/>
            </a:pPr>
            <a:endParaRPr lang="zh-CN" sz="2000" b="1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ü"/>
              <a:defRPr/>
            </a:pPr>
            <a:r>
              <a:rPr lang="en-US" altLang="zh-CN" sz="20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首先安装NI LabVIEW</a:t>
            </a:r>
          </a:p>
          <a:p>
            <a:pPr marL="800100" lvl="1" indent="-34290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Arial" charset="0"/>
              <a:buChar char="•"/>
              <a:defRPr/>
            </a:pPr>
            <a:r>
              <a:rPr lang="en-US" altLang="zh-CN" sz="20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如果需要电路设计还可安装NI Multisim</a:t>
            </a:r>
          </a:p>
          <a:p>
            <a:pPr marL="285750" indent="-285750" algn="just"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charset="0"/>
              <a:buChar char="ü"/>
            </a:pPr>
            <a:r>
              <a:rPr lang="en-US" altLang="zh-CN" sz="20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然后安装NI-ELVISmx驱动</a:t>
            </a:r>
          </a:p>
          <a:p>
            <a:pPr marL="800100" lvl="1" indent="-34290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Arial" charset="0"/>
              <a:buChar char="•"/>
              <a:defRPr/>
            </a:pPr>
            <a:r>
              <a:rPr lang="en-US" altLang="zh-CN" sz="20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其中包含NI-DAQmx驱动</a:t>
            </a:r>
          </a:p>
        </p:txBody>
      </p: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1238250" y="1073150"/>
            <a:ext cx="6756400" cy="5975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三、</a:t>
            </a:r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+mn-ea"/>
              </a:rPr>
              <a:t>NI myDAQ软件</a:t>
            </a:r>
            <a:endParaRPr lang="zh-CN" altLang="en-US" sz="2800" b="1" dirty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1500" y="2258870"/>
            <a:ext cx="8286750" cy="220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defRPr/>
            </a:pPr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NI MAX</a:t>
            </a: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（</a:t>
            </a:r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Measurement &amp; Automation Explorer</a:t>
            </a: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）资源管理器</a:t>
            </a:r>
            <a:endParaRPr lang="en-US" altLang="zh-CN" b="1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None/>
              <a:defRPr/>
            </a:pPr>
            <a:r>
              <a:rPr lang="en-US" altLang="zh-CN" sz="1800" b="1" dirty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     ——管理和配置NI硬件设备的工具</a:t>
            </a:r>
            <a:r>
              <a:rPr lang="zh-CN" altLang="en-US" sz="1800" b="1" dirty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，</a:t>
            </a:r>
            <a:r>
              <a:rPr lang="en-US" altLang="zh-CN" sz="1800" b="1" dirty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访问计算机所有NI软硬件资源的接口</a:t>
            </a:r>
            <a:endParaRPr lang="zh-CN" altLang="en-US" sz="1800" b="1" dirty="0">
              <a:solidFill>
                <a:schemeClr val="tx1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None/>
              <a:defRPr/>
            </a:pPr>
            <a:r>
              <a:rPr lang="en-US" altLang="zh-CN" sz="1800" b="1" dirty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     </a:t>
            </a:r>
          </a:p>
          <a:p>
            <a:pPr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defRPr/>
            </a:pPr>
            <a:r>
              <a:rPr lang="zh-CN" altLang="en-US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（</a:t>
            </a:r>
            <a:r>
              <a:rPr lang="en-US" altLang="zh-CN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1</a:t>
            </a:r>
            <a:r>
              <a:rPr lang="zh-CN" altLang="en-US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）</a:t>
            </a:r>
            <a:r>
              <a:rPr lang="en-US" altLang="zh-CN" sz="1800" b="1" dirty="0" err="1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双击图标</a:t>
            </a:r>
            <a:r>
              <a:rPr lang="zh-CN" altLang="en-US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，</a:t>
            </a:r>
            <a:r>
              <a:rPr lang="en-US" altLang="zh-CN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打开MAX</a:t>
            </a:r>
            <a:endParaRPr lang="zh-CN" altLang="en-US" sz="1800" b="1" dirty="0">
              <a:solidFill>
                <a:srgbClr val="0000FF"/>
              </a:solidFill>
              <a:latin typeface="Times New Roman" pitchFamily="18" charset="0"/>
              <a:ea typeface="+mn-ea"/>
              <a:cs typeface="Times New Roman" pitchFamily="18" charset="0"/>
              <a:sym typeface="+mn-ea"/>
            </a:endParaRPr>
          </a:p>
        </p:txBody>
      </p:sp>
      <p:pic>
        <p:nvPicPr>
          <p:cNvPr id="13315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175" y="5099685"/>
            <a:ext cx="1375410" cy="50736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1238250" y="1073150"/>
            <a:ext cx="6756400" cy="5975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三、</a:t>
            </a:r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+mn-ea"/>
              </a:rPr>
              <a:t>NI myDAQ软件</a:t>
            </a:r>
            <a:endParaRPr lang="zh-CN" altLang="en-US" sz="2800" b="1" dirty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1500" y="2123855"/>
            <a:ext cx="8286750" cy="392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defRPr/>
            </a:pPr>
            <a:r>
              <a:rPr lang="zh-CN" altLang="en-US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（</a:t>
            </a:r>
            <a:r>
              <a:rPr lang="en-US" altLang="zh-CN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2</a:t>
            </a:r>
            <a:r>
              <a:rPr lang="zh-CN" altLang="en-US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）</a:t>
            </a:r>
            <a:r>
              <a:rPr lang="en-US" altLang="zh-CN" sz="1800" b="1" dirty="0" err="1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设备的安装、设置与测试</a:t>
            </a:r>
            <a:endParaRPr lang="zh-CN" altLang="en-US" sz="1800" b="1" dirty="0">
              <a:solidFill>
                <a:schemeClr val="tx1"/>
              </a:solidFill>
              <a:latin typeface="Times New Roman" pitchFamily="18" charset="0"/>
              <a:ea typeface="+mn-ea"/>
              <a:cs typeface="Times New Roman" pitchFamily="18" charset="0"/>
              <a:sym typeface="+mn-ea"/>
            </a:endParaRPr>
          </a:p>
        </p:txBody>
      </p:sp>
      <p:pic>
        <p:nvPicPr>
          <p:cNvPr id="13316" name="图片 3" descr="QQ截图20160528113827"/>
          <p:cNvPicPr>
            <a:picLocks noChangeAspect="1"/>
          </p:cNvPicPr>
          <p:nvPr/>
        </p:nvPicPr>
        <p:blipFill>
          <a:blip r:embed="rId2"/>
          <a:srcRect l="447"/>
          <a:stretch>
            <a:fillRect/>
          </a:stretch>
        </p:blipFill>
        <p:spPr>
          <a:xfrm>
            <a:off x="635000" y="3369565"/>
            <a:ext cx="7994650" cy="283273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文本框 1"/>
          <p:cNvSpPr txBox="1"/>
          <p:nvPr/>
        </p:nvSpPr>
        <p:spPr>
          <a:xfrm>
            <a:off x="546100" y="2655825"/>
            <a:ext cx="7851140" cy="640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        </a:t>
            </a:r>
            <a:r>
              <a:rPr lang="en-US" altLang="zh-CN"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在  </a:t>
            </a:r>
            <a:r>
              <a:rPr lang="zh-CN" altLang="en-US" sz="1800" b="1" dirty="0">
                <a:solidFill>
                  <a:srgbClr val="0070C0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设备与接口</a:t>
            </a:r>
            <a:r>
              <a:rPr lang="zh-CN" altLang="en-US"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 </a:t>
            </a:r>
            <a:r>
              <a:rPr lang="en-US" altLang="zh-CN"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项下</a:t>
            </a:r>
            <a:r>
              <a:rPr lang="zh-CN" altLang="en-US"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可</a:t>
            </a:r>
            <a:r>
              <a:rPr lang="en-US" altLang="zh-CN"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找到 NI myDAQ 设备，</a:t>
            </a:r>
            <a:r>
              <a:rPr lang="en-US" altLang="zh-CN" sz="1800" b="1" dirty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双击</a:t>
            </a:r>
            <a:r>
              <a:rPr lang="en-US" altLang="zh-CN"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设备名， 可进行设备的设置与测试。</a:t>
            </a:r>
          </a:p>
        </p:txBody>
      </p:sp>
      <p:sp>
        <p:nvSpPr>
          <p:cNvPr id="3" name="流程图: 终止 2"/>
          <p:cNvSpPr/>
          <p:nvPr/>
        </p:nvSpPr>
        <p:spPr>
          <a:xfrm>
            <a:off x="836930" y="4245865"/>
            <a:ext cx="1664970" cy="393065"/>
          </a:xfrm>
          <a:prstGeom prst="flowChartTerminator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1238250" y="1073150"/>
            <a:ext cx="6756400" cy="5975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三、</a:t>
            </a:r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+mn-ea"/>
              </a:rPr>
              <a:t>NI myDAQ软件</a:t>
            </a:r>
            <a:endParaRPr lang="zh-CN" altLang="en-US" sz="2800" b="1" dirty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430" y="3818255"/>
            <a:ext cx="4384675" cy="28759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585800" y="2219158"/>
            <a:ext cx="3460115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None/>
              <a:defRPr/>
            </a:pPr>
            <a:r>
              <a:rPr lang="en-US" altLang="zh-CN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  </a:t>
            </a:r>
          </a:p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None/>
              <a:defRPr/>
            </a:pPr>
            <a:r>
              <a:rPr lang="en-US" altLang="zh-CN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     </a:t>
            </a:r>
            <a:r>
              <a:rPr lang="en-US" altLang="zh-CN"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 </a:t>
            </a:r>
            <a:r>
              <a:rPr lang="zh-CN" altLang="en-US"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比</a:t>
            </a:r>
            <a:r>
              <a:rPr lang="en-US" altLang="zh-CN"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如</a:t>
            </a:r>
            <a:r>
              <a:rPr lang="zh-CN" altLang="en-US"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：</a:t>
            </a:r>
            <a:r>
              <a:rPr lang="en-US" altLang="zh-CN" sz="1800" b="1" dirty="0">
                <a:solidFill>
                  <a:srgbClr val="0070C0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测试面板</a:t>
            </a:r>
            <a:r>
              <a:rPr lang="en-US" altLang="zh-CN"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——在面板上设置设备、通道和信号信息，并配合相应的硬件连接，可以对NI </a:t>
            </a:r>
            <a:r>
              <a:rPr lang="en-US" altLang="zh-CN" sz="1800" b="1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myDAQ进行测试</a:t>
            </a:r>
            <a:r>
              <a:rPr lang="en-US" altLang="zh-CN"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。</a:t>
            </a:r>
          </a:p>
        </p:txBody>
      </p:sp>
      <p:pic>
        <p:nvPicPr>
          <p:cNvPr id="2" name="图片 26"/>
          <p:cNvPicPr>
            <a:picLocks noChangeAspect="1"/>
          </p:cNvPicPr>
          <p:nvPr/>
        </p:nvPicPr>
        <p:blipFill>
          <a:blip r:embed="rId2"/>
          <a:srcRect l="-107" t="143" r="63946" b="47124"/>
          <a:stretch>
            <a:fillRect/>
          </a:stretch>
        </p:blipFill>
        <p:spPr>
          <a:xfrm>
            <a:off x="5484495" y="133350"/>
            <a:ext cx="3318510" cy="317373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</p:pic>
      <p:sp>
        <p:nvSpPr>
          <p:cNvPr id="3" name="矩形 2"/>
          <p:cNvSpPr/>
          <p:nvPr/>
        </p:nvSpPr>
        <p:spPr>
          <a:xfrm>
            <a:off x="4709795" y="3818255"/>
            <a:ext cx="1547495" cy="16027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6102350" y="3339465"/>
            <a:ext cx="269875" cy="494665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1238250" y="1073150"/>
            <a:ext cx="6756400" cy="5975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三、</a:t>
            </a:r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+mn-ea"/>
              </a:rPr>
              <a:t>NI myDAQ软件</a:t>
            </a:r>
            <a:endParaRPr lang="zh-CN" altLang="en-US" sz="2800" b="1" dirty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1500" y="2213865"/>
            <a:ext cx="8057515" cy="834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defRPr/>
            </a:pPr>
            <a:r>
              <a:rPr lang="zh-CN" altLang="en-US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（</a:t>
            </a:r>
            <a:r>
              <a:rPr lang="en-US" altLang="zh-CN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3</a:t>
            </a:r>
            <a:r>
              <a:rPr lang="zh-CN" altLang="en-US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）数据采集任务的创建和执行   </a:t>
            </a: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pitchFamily="2" charset="2"/>
              <a:buChar char="ü"/>
              <a:defRPr/>
            </a:pPr>
            <a:r>
              <a:rPr lang="zh-CN" altLang="en-US"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在NI MAX中的 </a:t>
            </a:r>
            <a:r>
              <a:rPr lang="zh-CN" altLang="en-US" sz="1800" b="1" dirty="0">
                <a:solidFill>
                  <a:srgbClr val="0070C0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数据邻居</a:t>
            </a:r>
            <a:r>
              <a:rPr lang="zh-CN" altLang="en-US"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 项上右击，弹出 </a:t>
            </a:r>
            <a:r>
              <a:rPr lang="zh-CN" altLang="en-US" sz="1800" b="1" dirty="0">
                <a:solidFill>
                  <a:srgbClr val="0070C0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新建</a:t>
            </a:r>
            <a:r>
              <a:rPr lang="zh-CN" altLang="en-US"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 快捷菜单。   </a:t>
            </a:r>
          </a:p>
        </p:txBody>
      </p:sp>
      <p:pic>
        <p:nvPicPr>
          <p:cNvPr id="13316" name="图片 3" descr="QQ截图20160528113827"/>
          <p:cNvPicPr>
            <a:picLocks noChangeAspect="1"/>
          </p:cNvPicPr>
          <p:nvPr/>
        </p:nvPicPr>
        <p:blipFill>
          <a:blip r:embed="rId2"/>
          <a:srcRect l="447"/>
          <a:stretch>
            <a:fillRect/>
          </a:stretch>
        </p:blipFill>
        <p:spPr>
          <a:xfrm>
            <a:off x="635000" y="3236215"/>
            <a:ext cx="7994650" cy="283273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流程图: 终止 2"/>
          <p:cNvSpPr/>
          <p:nvPr/>
        </p:nvSpPr>
        <p:spPr>
          <a:xfrm>
            <a:off x="731520" y="3932810"/>
            <a:ext cx="1475740" cy="212725"/>
          </a:xfrm>
          <a:prstGeom prst="flowChartTerminator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1238250" y="1073150"/>
            <a:ext cx="6756400" cy="5975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三、</a:t>
            </a:r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+mn-ea"/>
              </a:rPr>
              <a:t>NI myDAQ软件</a:t>
            </a:r>
            <a:endParaRPr lang="zh-CN" altLang="en-US" sz="2800" b="1" dirty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7"/>
          <p:cNvPicPr>
            <a:picLocks noChangeAspect="1"/>
          </p:cNvPicPr>
          <p:nvPr/>
        </p:nvPicPr>
        <p:blipFill>
          <a:blip r:embed="rId2"/>
          <a:srcRect r="52429" b="57845"/>
          <a:stretch>
            <a:fillRect/>
          </a:stretch>
        </p:blipFill>
        <p:spPr>
          <a:xfrm>
            <a:off x="2703830" y="3113965"/>
            <a:ext cx="3184525" cy="221424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  <p:sp>
        <p:nvSpPr>
          <p:cNvPr id="3" name="流程图: 终止 2"/>
          <p:cNvSpPr/>
          <p:nvPr/>
        </p:nvSpPr>
        <p:spPr>
          <a:xfrm>
            <a:off x="3077210" y="4399205"/>
            <a:ext cx="1459230" cy="203835"/>
          </a:xfrm>
          <a:prstGeom prst="flowChartTerminator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1238250" y="1073150"/>
            <a:ext cx="6756400" cy="5975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三、</a:t>
            </a:r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+mn-ea"/>
              </a:rPr>
              <a:t>NI myDAQ软件</a:t>
            </a:r>
            <a:endParaRPr lang="zh-CN" altLang="en-US" sz="2800" b="1" dirty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1580" y="2348880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dirty="0">
                <a:latin typeface="Times New Roman" pitchFamily="18" charset="0"/>
                <a:ea typeface="+mn-ea"/>
                <a:cs typeface="Times New Roman" pitchFamily="18" charset="0"/>
              </a:rPr>
              <a:t>弹出“新建”窗口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40" y="3029920"/>
            <a:ext cx="4258310" cy="3359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571500" y="2270987"/>
            <a:ext cx="3498850" cy="392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ü"/>
              <a:defRPr/>
            </a:pPr>
            <a:r>
              <a:rPr lang="zh-CN" altLang="en-US" sz="1800" b="1" dirty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选择数据采集任务的类型</a:t>
            </a:r>
            <a:r>
              <a:rPr lang="zh-CN" altLang="en-US"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    </a:t>
            </a:r>
          </a:p>
        </p:txBody>
      </p:sp>
      <p:sp>
        <p:nvSpPr>
          <p:cNvPr id="3" name="流程图: 终止 2"/>
          <p:cNvSpPr/>
          <p:nvPr/>
        </p:nvSpPr>
        <p:spPr>
          <a:xfrm>
            <a:off x="2741930" y="3782395"/>
            <a:ext cx="916940" cy="244475"/>
          </a:xfrm>
          <a:prstGeom prst="flowChartTerminator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pic>
        <p:nvPicPr>
          <p:cNvPr id="29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420" y="3028650"/>
            <a:ext cx="4197350" cy="33604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流程图: 终止 3"/>
          <p:cNvSpPr/>
          <p:nvPr/>
        </p:nvSpPr>
        <p:spPr>
          <a:xfrm>
            <a:off x="7180580" y="4217370"/>
            <a:ext cx="916940" cy="195580"/>
          </a:xfrm>
          <a:prstGeom prst="flowChartTerminator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1238250" y="1073150"/>
            <a:ext cx="6756400" cy="5975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三、</a:t>
            </a:r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+mn-ea"/>
              </a:rPr>
              <a:t>NI myDAQ软件</a:t>
            </a:r>
            <a:endParaRPr lang="zh-CN" altLang="en-US" sz="2800" b="1" dirty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2978485"/>
            <a:ext cx="4039235" cy="3381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530" y="2975310"/>
            <a:ext cx="4057015" cy="33788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571500" y="2270987"/>
            <a:ext cx="3683635" cy="392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ü"/>
              <a:defRPr/>
            </a:pPr>
            <a:r>
              <a:rPr lang="zh-CN" altLang="en-US" sz="1800" b="1" dirty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设备、通道选择</a:t>
            </a:r>
            <a:endParaRPr lang="zh-CN" altLang="en-US" sz="1800" b="1" dirty="0">
              <a:solidFill>
                <a:srgbClr val="0000FF"/>
              </a:solidFill>
              <a:latin typeface="Times New Roman" pitchFamily="18" charset="0"/>
              <a:ea typeface="+mn-ea"/>
              <a:cs typeface="Times New Roman" pitchFamily="18" charset="0"/>
              <a:sym typeface="+mn-ea"/>
            </a:endParaRPr>
          </a:p>
        </p:txBody>
      </p:sp>
      <p:sp>
        <p:nvSpPr>
          <p:cNvPr id="4" name="流程图: 终止 3"/>
          <p:cNvSpPr/>
          <p:nvPr/>
        </p:nvSpPr>
        <p:spPr>
          <a:xfrm>
            <a:off x="2713355" y="4086560"/>
            <a:ext cx="916940" cy="128270"/>
          </a:xfrm>
          <a:prstGeom prst="flowChartTerminator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2" name="流程图: 终止 1"/>
          <p:cNvSpPr/>
          <p:nvPr/>
        </p:nvSpPr>
        <p:spPr>
          <a:xfrm>
            <a:off x="6553835" y="4073860"/>
            <a:ext cx="916940" cy="154305"/>
          </a:xfrm>
          <a:prstGeom prst="flowChartTerminator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1238250" y="1073150"/>
            <a:ext cx="6756400" cy="5975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三、</a:t>
            </a:r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+mn-ea"/>
              </a:rPr>
              <a:t>NI myDAQ软件</a:t>
            </a:r>
            <a:endParaRPr lang="zh-CN" altLang="en-US" sz="2800" b="1" dirty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1238250" y="1076331"/>
            <a:ext cx="6756400" cy="5911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一、背景</a:t>
            </a:r>
          </a:p>
        </p:txBody>
      </p:sp>
      <p:pic>
        <p:nvPicPr>
          <p:cNvPr id="5" name="图片 4" descr="110e93d47937ccb3b41d78d4416e9a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755" y="1667510"/>
            <a:ext cx="2538095" cy="1903730"/>
          </a:xfrm>
          <a:prstGeom prst="rect">
            <a:avLst/>
          </a:prstGeom>
        </p:spPr>
      </p:pic>
      <p:pic>
        <p:nvPicPr>
          <p:cNvPr id="8" name="图片 7" descr="d64a01f19c3b837407101e85fe1f78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880" y="2997200"/>
            <a:ext cx="2651125" cy="1856105"/>
          </a:xfrm>
          <a:prstGeom prst="rect">
            <a:avLst/>
          </a:prstGeom>
        </p:spPr>
      </p:pic>
      <p:pic>
        <p:nvPicPr>
          <p:cNvPr id="7" name="图片 6" descr="acfb073875596366c9154354f41b299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0095" y="3788410"/>
            <a:ext cx="2393315" cy="1796415"/>
          </a:xfrm>
          <a:prstGeom prst="rect">
            <a:avLst/>
          </a:prstGeom>
        </p:spPr>
      </p:pic>
      <p:pic>
        <p:nvPicPr>
          <p:cNvPr id="12" name="图片 11" descr="QQ图片20160705093156"/>
          <p:cNvPicPr>
            <a:picLocks noChangeAspect="1"/>
          </p:cNvPicPr>
          <p:nvPr/>
        </p:nvPicPr>
        <p:blipFill>
          <a:blip r:embed="rId6"/>
          <a:srcRect l="6550" r="4373"/>
          <a:stretch>
            <a:fillRect/>
          </a:stretch>
        </p:blipFill>
        <p:spPr>
          <a:xfrm>
            <a:off x="988060" y="4305935"/>
            <a:ext cx="2806700" cy="150050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93700" y="2137698"/>
            <a:ext cx="8356600" cy="4330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>
              <a:lnSpc>
                <a:spcPct val="120000"/>
              </a:lnSpc>
              <a:spcBef>
                <a:spcPts val="600"/>
              </a:spcBef>
              <a:buClr>
                <a:srgbClr val="C00000"/>
              </a:buClr>
              <a:buFont typeface="Wingdings" pitchFamily="2" charset="2"/>
              <a:buNone/>
            </a:pPr>
            <a:r>
              <a:rPr lang="zh-CN" altLang="en-US" sz="2000" b="1" noProof="0" dirty="0">
                <a:ln>
                  <a:noFill/>
                </a:ln>
                <a:uLnTx/>
                <a:uFillTx/>
                <a:latin typeface="宋体" charset="0"/>
                <a:ea typeface="宋体" charset="0"/>
                <a:sym typeface="宋体" pitchFamily="2" charset="-122"/>
              </a:rPr>
              <a:t>目前，精密仪器专业学生本科期间</a:t>
            </a:r>
            <a:r>
              <a:rPr lang="zh-CN" altLang="en-US" sz="2000" b="1" kern="10" spc="-4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uLnTx/>
                <a:uFillTx/>
                <a:latin typeface="宋体" charset="0"/>
                <a:ea typeface="宋体" charset="0"/>
                <a:cs typeface="Arial"/>
                <a:sym typeface="宋体" pitchFamily="2" charset="-122"/>
              </a:rPr>
              <a:t>工程实践很少。</a:t>
            </a:r>
          </a:p>
          <a:p>
            <a:pPr marL="285750" indent="-285750" algn="just">
              <a:lnSpc>
                <a:spcPct val="120000"/>
              </a:lnSpc>
              <a:spcBef>
                <a:spcPts val="600"/>
              </a:spcBef>
              <a:buClr>
                <a:srgbClr val="C00000"/>
              </a:buClr>
              <a:buFont typeface="Wingdings" charset="0"/>
              <a:buChar char="ü"/>
            </a:pPr>
            <a:endParaRPr lang="zh-CN" altLang="en-US" sz="1800" b="1" kern="10" spc="-4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uLnTx/>
              <a:uFillTx/>
              <a:latin typeface="宋体" charset="0"/>
              <a:ea typeface="宋体" charset="0"/>
              <a:cs typeface="Arial"/>
              <a:sym typeface="宋体" pitchFamily="2" charset="-122"/>
            </a:endParaRPr>
          </a:p>
          <a:p>
            <a:pPr marL="285750" indent="-285750" algn="just">
              <a:lnSpc>
                <a:spcPct val="120000"/>
              </a:lnSpc>
              <a:spcBef>
                <a:spcPts val="600"/>
              </a:spcBef>
              <a:buClr>
                <a:srgbClr val="C00000"/>
              </a:buClr>
              <a:buFont typeface="Wingdings" charset="0"/>
              <a:buChar char="ü"/>
            </a:pPr>
            <a:r>
              <a:rPr lang="zh-CN" altLang="en-US" sz="1800" b="1" kern="10" spc="-4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uLnTx/>
                <a:uFillTx/>
                <a:latin typeface="宋体" charset="0"/>
                <a:ea typeface="宋体" charset="0"/>
                <a:cs typeface="Arial"/>
                <a:sym typeface="宋体" pitchFamily="2" charset="-122"/>
              </a:rPr>
              <a:t>实验课课时少，时间短</a:t>
            </a:r>
          </a:p>
          <a:p>
            <a:pPr marL="285750" indent="-285750" algn="just">
              <a:lnSpc>
                <a:spcPct val="120000"/>
              </a:lnSpc>
              <a:spcBef>
                <a:spcPts val="600"/>
              </a:spcBef>
              <a:buClr>
                <a:srgbClr val="C00000"/>
              </a:buClr>
              <a:buFont typeface="Wingdings" charset="0"/>
              <a:buChar char="ü"/>
            </a:pPr>
            <a:r>
              <a:rPr lang="zh-CN" altLang="en-US" sz="1800" b="1" kern="10" spc="-4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uLnTx/>
                <a:uFillTx/>
                <a:latin typeface="宋体" charset="0"/>
                <a:ea typeface="宋体" charset="0"/>
                <a:cs typeface="Arial"/>
                <a:sym typeface="宋体" pitchFamily="2" charset="-122"/>
              </a:rPr>
              <a:t>实验器材昂贵</a:t>
            </a:r>
          </a:p>
          <a:p>
            <a:pPr marL="285750" indent="-285750" algn="just">
              <a:lnSpc>
                <a:spcPct val="120000"/>
              </a:lnSpc>
              <a:spcBef>
                <a:spcPts val="600"/>
              </a:spcBef>
              <a:buClr>
                <a:srgbClr val="C00000"/>
              </a:buClr>
              <a:buFont typeface="Wingdings" charset="0"/>
              <a:buChar char="ü"/>
            </a:pPr>
            <a:r>
              <a:rPr lang="zh-CN" altLang="en-US" sz="1800" b="1" kern="10" spc="-4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uLnTx/>
                <a:uFillTx/>
                <a:latin typeface="宋体" charset="0"/>
                <a:ea typeface="宋体" charset="0"/>
                <a:cs typeface="Arial"/>
                <a:sym typeface="宋体" pitchFamily="2" charset="-122"/>
              </a:rPr>
              <a:t>设备沉重、种类繁多</a:t>
            </a:r>
          </a:p>
          <a:p>
            <a:pPr marL="266700" indent="-266700" algn="just">
              <a:lnSpc>
                <a:spcPct val="120000"/>
              </a:lnSpc>
              <a:spcBef>
                <a:spcPts val="600"/>
              </a:spcBef>
              <a:buClr>
                <a:srgbClr val="C00000"/>
              </a:buClr>
              <a:buFont typeface="Wingdings" pitchFamily="2" charset="2"/>
              <a:buChar char="n"/>
            </a:pPr>
            <a:endParaRPr lang="zh-CN" altLang="en-US" sz="2000" b="1" kern="10" spc="-4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uLnTx/>
              <a:uFillTx/>
              <a:latin typeface="宋体" charset="0"/>
              <a:ea typeface="宋体" charset="0"/>
              <a:cs typeface="Arial"/>
              <a:sym typeface="宋体" pitchFamily="2" charset="-122"/>
            </a:endParaRPr>
          </a:p>
          <a:p>
            <a:pPr marL="266700" indent="-266700" algn="just">
              <a:lnSpc>
                <a:spcPct val="120000"/>
              </a:lnSpc>
              <a:spcBef>
                <a:spcPts val="600"/>
              </a:spcBef>
              <a:buClr>
                <a:srgbClr val="C00000"/>
              </a:buClr>
              <a:buFont typeface="Wingdings" pitchFamily="2" charset="2"/>
              <a:buChar char="n"/>
            </a:pPr>
            <a:endParaRPr lang="zh-CN" altLang="en-US" sz="2000" b="1" kern="10" spc="-4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uLnTx/>
              <a:uFillTx/>
              <a:latin typeface="宋体" charset="0"/>
              <a:ea typeface="宋体" charset="0"/>
              <a:cs typeface="Arial"/>
              <a:sym typeface="宋体" pitchFamily="2" charset="-122"/>
            </a:endParaRPr>
          </a:p>
          <a:p>
            <a:pPr marL="266700" indent="-266700" algn="just">
              <a:lnSpc>
                <a:spcPct val="120000"/>
              </a:lnSpc>
              <a:spcBef>
                <a:spcPts val="600"/>
              </a:spcBef>
              <a:buClr>
                <a:srgbClr val="C00000"/>
              </a:buClr>
              <a:buFont typeface="Wingdings" pitchFamily="2" charset="2"/>
              <a:buChar char="n"/>
            </a:pPr>
            <a:endParaRPr lang="zh-CN" altLang="en-US" sz="2000" b="1" kern="10" spc="-4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uLnTx/>
              <a:uFillTx/>
              <a:latin typeface="宋体" charset="0"/>
              <a:ea typeface="宋体" charset="0"/>
              <a:cs typeface="Arial"/>
              <a:sym typeface="宋体" pitchFamily="2" charset="-122"/>
            </a:endParaRPr>
          </a:p>
          <a:p>
            <a:pPr marL="0" indent="0" algn="just">
              <a:lnSpc>
                <a:spcPct val="120000"/>
              </a:lnSpc>
              <a:spcBef>
                <a:spcPts val="600"/>
              </a:spcBef>
              <a:buClr>
                <a:srgbClr val="C00000"/>
              </a:buClr>
              <a:buFont typeface="Wingdings" pitchFamily="2" charset="2"/>
              <a:buNone/>
            </a:pPr>
            <a:r>
              <a:rPr lang="en-US" altLang="zh-CN" sz="2000" b="1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宋体" charset="0"/>
                <a:ea typeface="宋体" charset="0"/>
                <a:sym typeface="宋体" pitchFamily="2" charset="-122"/>
              </a:rPr>
              <a:t>	</a:t>
            </a:r>
          </a:p>
          <a:p>
            <a:pPr marL="0" indent="0" algn="just">
              <a:lnSpc>
                <a:spcPct val="120000"/>
              </a:lnSpc>
              <a:spcBef>
                <a:spcPts val="600"/>
              </a:spcBef>
              <a:buClr>
                <a:srgbClr val="C00000"/>
              </a:buClr>
              <a:buFont typeface="Wingdings" pitchFamily="2" charset="2"/>
              <a:buNone/>
            </a:pPr>
            <a:r>
              <a:rPr lang="en-US" altLang="zh-CN" sz="2000" b="1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宋体" charset="0"/>
                <a:ea typeface="宋体" charset="0"/>
                <a:sym typeface="宋体" pitchFamily="2" charset="-122"/>
              </a:rPr>
              <a:t>	</a:t>
            </a:r>
            <a:r>
              <a:rPr lang="zh-CN" altLang="en-US" sz="2000" b="1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宋体" charset="0"/>
                <a:ea typeface="宋体" charset="0"/>
                <a:sym typeface="宋体" pitchFamily="2" charset="-122"/>
              </a:rPr>
              <a:t>理论与实际的脱节</a:t>
            </a:r>
            <a:r>
              <a:rPr lang="zh-CN" altLang="en-US" sz="2000" b="1" noProof="0" dirty="0">
                <a:ln>
                  <a:noFill/>
                </a:ln>
                <a:uLnTx/>
                <a:uFillTx/>
                <a:latin typeface="宋体" charset="0"/>
                <a:ea typeface="宋体" charset="0"/>
                <a:sym typeface="宋体" pitchFamily="2" charset="-122"/>
              </a:rPr>
              <a:t>大大影响了教学效果和学生的学习积极性。</a:t>
            </a:r>
            <a:endParaRPr lang="en-US" altLang="zh-CN" sz="2000" b="1" dirty="0">
              <a:latin typeface="宋体" charset="0"/>
              <a:ea typeface="宋体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96265" y="2270987"/>
            <a:ext cx="6725920" cy="392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ü"/>
              <a:defRPr/>
            </a:pPr>
            <a:r>
              <a:rPr lang="zh-CN" altLang="en-US" sz="1800" b="1" dirty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命名新建的数据采集任务，然后设置并运行测试。</a:t>
            </a:r>
            <a:endParaRPr lang="zh-CN" altLang="en-US" sz="1800" b="1" dirty="0">
              <a:solidFill>
                <a:schemeClr val="tx1"/>
              </a:solidFill>
              <a:latin typeface="Times New Roman" pitchFamily="18" charset="0"/>
              <a:ea typeface="+mn-ea"/>
              <a:cs typeface="Times New Roman" pitchFamily="18" charset="0"/>
              <a:sym typeface="+mn-ea"/>
            </a:endParaRPr>
          </a:p>
        </p:txBody>
      </p:sp>
      <p:pic>
        <p:nvPicPr>
          <p:cNvPr id="27" name="图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65" y="2972770"/>
            <a:ext cx="3842385" cy="3235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流程图: 终止 1"/>
          <p:cNvSpPr/>
          <p:nvPr/>
        </p:nvSpPr>
        <p:spPr>
          <a:xfrm>
            <a:off x="2787015" y="3935430"/>
            <a:ext cx="1172210" cy="212090"/>
          </a:xfrm>
          <a:prstGeom prst="flowChartTerminator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pic>
        <p:nvPicPr>
          <p:cNvPr id="45" name="图片 49"/>
          <p:cNvPicPr>
            <a:picLocks noChangeAspect="1"/>
          </p:cNvPicPr>
          <p:nvPr/>
        </p:nvPicPr>
        <p:blipFill>
          <a:blip r:embed="rId3"/>
          <a:srcRect r="27892"/>
          <a:stretch>
            <a:fillRect/>
          </a:stretch>
        </p:blipFill>
        <p:spPr>
          <a:xfrm>
            <a:off x="4531360" y="2972770"/>
            <a:ext cx="4069080" cy="3235960"/>
          </a:xfrm>
          <a:prstGeom prst="rect">
            <a:avLst/>
          </a:prstGeom>
          <a:noFill/>
          <a:ln w="9525">
            <a:solidFill>
              <a:srgbClr val="333399"/>
            </a:solidFill>
          </a:ln>
        </p:spPr>
      </p:pic>
      <p:sp>
        <p:nvSpPr>
          <p:cNvPr id="4" name="流程图: 终止 3"/>
          <p:cNvSpPr/>
          <p:nvPr/>
        </p:nvSpPr>
        <p:spPr>
          <a:xfrm>
            <a:off x="6261100" y="4012900"/>
            <a:ext cx="1559560" cy="1209040"/>
          </a:xfrm>
          <a:prstGeom prst="flowChartTerminator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6" name="流程图: 终止 5"/>
          <p:cNvSpPr/>
          <p:nvPr/>
        </p:nvSpPr>
        <p:spPr>
          <a:xfrm>
            <a:off x="5031740" y="3114375"/>
            <a:ext cx="299720" cy="212090"/>
          </a:xfrm>
          <a:prstGeom prst="flowChartTerminator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1238250" y="1073150"/>
            <a:ext cx="6756400" cy="5975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三、</a:t>
            </a:r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+mn-ea"/>
              </a:rPr>
              <a:t>NI myDAQ软件</a:t>
            </a:r>
            <a:endParaRPr lang="zh-CN" altLang="en-US" sz="2800" b="1" dirty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1500" y="2303875"/>
            <a:ext cx="8365985" cy="3431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defRPr/>
            </a:pPr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3. </a:t>
            </a:r>
            <a:r>
              <a:rPr altLang="en-US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NI </a:t>
            </a:r>
            <a:r>
              <a:rPr altLang="en-US" b="1" dirty="0" err="1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ELVISmx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虚拟实验仪器</a:t>
            </a:r>
            <a:r>
              <a:rPr altLang="en-US" b="1" dirty="0" err="1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软件</a:t>
            </a:r>
            <a:endParaRPr lang="en-US" altLang="zh-CN" b="1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None/>
              <a:defRPr/>
            </a:pPr>
            <a:r>
              <a:rPr lang="zh-CN" altLang="en-US" sz="1800" b="1" dirty="0">
                <a:latin typeface="Times New Roman" pitchFamily="18" charset="0"/>
                <a:ea typeface="+mn-ea"/>
                <a:cs typeface="Times New Roman" pitchFamily="18" charset="0"/>
              </a:rPr>
              <a:t>     ——</a:t>
            </a:r>
            <a:r>
              <a:rPr lang="zh-CN" altLang="en-US" sz="1800" b="1" dirty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提供 8 种常用实验仪器，作为便携式仪器使用</a:t>
            </a:r>
            <a:endParaRPr lang="en-US" altLang="zh-CN" sz="1800" b="1" dirty="0">
              <a:latin typeface="Times New Roman" pitchFamily="18" charset="0"/>
              <a:ea typeface="+mn-ea"/>
              <a:cs typeface="Times New Roman" pitchFamily="18" charset="0"/>
              <a:sym typeface="+mn-ea"/>
            </a:endParaRPr>
          </a:p>
          <a:p>
            <a:pPr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defRPr/>
            </a:pPr>
            <a:r>
              <a:rPr lang="zh-CN" altLang="en-US" sz="1800" b="1" dirty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     包括：</a:t>
            </a:r>
            <a:r>
              <a:rPr lang="en-US" altLang="zh-CN" sz="1800" b="1" dirty="0" err="1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数字万用表</a:t>
            </a:r>
            <a:r>
              <a:rPr lang="en-US" altLang="zh-CN" sz="1800" b="1" dirty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(DMM)</a:t>
            </a:r>
            <a:r>
              <a:rPr lang="zh-CN" altLang="en-US" sz="1800" b="1" dirty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、</a:t>
            </a:r>
            <a:r>
              <a:rPr lang="en-US" altLang="zh-CN" sz="1800" b="1" dirty="0" err="1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示波器</a:t>
            </a:r>
            <a:r>
              <a:rPr lang="en-US" altLang="zh-CN" sz="1800" b="1" dirty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(Scope)</a:t>
            </a:r>
            <a:r>
              <a:rPr lang="zh-CN" altLang="en-US" sz="1800" b="1" dirty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、</a:t>
            </a:r>
            <a:r>
              <a:rPr lang="en-US" altLang="zh-CN" sz="1800" b="1" dirty="0" err="1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函数发生器</a:t>
            </a:r>
            <a:r>
              <a:rPr lang="en-US" altLang="zh-CN" sz="1800" b="1" dirty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(FGEN)</a:t>
            </a:r>
            <a:r>
              <a:rPr lang="zh-CN" altLang="en-US" sz="1800" b="1" dirty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、</a:t>
            </a:r>
            <a:r>
              <a:rPr lang="en-US" altLang="zh-CN" sz="1800" b="1" dirty="0" err="1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Bode分析仪</a:t>
            </a:r>
            <a:r>
              <a:rPr lang="zh-CN" altLang="en-US" sz="1800" b="1" dirty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、动态信号分析仪(DSA)、任意波形发生器(ARB)、数字读取器</a:t>
            </a:r>
            <a:r>
              <a:rPr lang="en-US" altLang="zh-CN" sz="1800" b="1" dirty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(</a:t>
            </a:r>
            <a:r>
              <a:rPr lang="en-US" altLang="zh-CN" sz="1800" b="1" dirty="0" err="1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DigIn</a:t>
            </a:r>
            <a:r>
              <a:rPr lang="en-US" altLang="zh-CN" sz="1800" b="1" dirty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)</a:t>
            </a:r>
            <a:r>
              <a:rPr lang="zh-CN" altLang="en-US" sz="1800" b="1" dirty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、数字写入器</a:t>
            </a:r>
            <a:r>
              <a:rPr lang="en-US" altLang="zh-CN" sz="1800" b="1" dirty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(</a:t>
            </a:r>
            <a:r>
              <a:rPr lang="en-US" altLang="zh-CN" sz="1800" b="1" dirty="0" err="1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DigOut</a:t>
            </a:r>
            <a:r>
              <a:rPr lang="en-US" altLang="zh-CN" sz="1800" b="1" dirty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)</a:t>
            </a:r>
            <a:endParaRPr lang="zh-CN" altLang="en-US" sz="1800" b="1" dirty="0">
              <a:latin typeface="Times New Roman" pitchFamily="18" charset="0"/>
              <a:ea typeface="+mn-ea"/>
              <a:cs typeface="Times New Roman" pitchFamily="18" charset="0"/>
              <a:sym typeface="+mn-ea"/>
            </a:endParaRP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ü"/>
              <a:defRPr/>
            </a:pPr>
            <a:endParaRPr lang="en-US" altLang="zh-CN" sz="1000" b="1" dirty="0">
              <a:solidFill>
                <a:srgbClr val="0000FF"/>
              </a:solidFill>
              <a:latin typeface="Times New Roman" pitchFamily="18" charset="0"/>
              <a:ea typeface="+mn-ea"/>
              <a:cs typeface="Times New Roman" pitchFamily="18" charset="0"/>
              <a:sym typeface="+mn-ea"/>
            </a:endParaRP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ü"/>
              <a:defRPr/>
            </a:pPr>
            <a:r>
              <a:rPr lang="en-US" altLang="zh-CN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打开Instrument Launcher</a:t>
            </a:r>
          </a:p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None/>
              <a:defRPr/>
            </a:pPr>
            <a:r>
              <a:rPr lang="en-US" altLang="zh-CN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     </a:t>
            </a:r>
            <a:r>
              <a:rPr lang="en-US" altLang="zh-CN"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开始&gt;&gt;所有文件&gt;&gt;National Instruments&gt;&gt;NI ELVISmx for NI ELVIS&amp;NI myDAQ&gt;&gt;NI ELVISmx Instrument Launcher</a:t>
            </a:r>
            <a:endParaRPr lang="en-US" altLang="zh-CN" sz="1800" b="1" dirty="0">
              <a:solidFill>
                <a:srgbClr val="0000FF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15364" name="图片 6"/>
          <p:cNvPicPr>
            <a:picLocks noChangeAspect="1"/>
          </p:cNvPicPr>
          <p:nvPr/>
        </p:nvPicPr>
        <p:blipFill>
          <a:blip r:embed="rId2"/>
          <a:srcRect l="1030"/>
          <a:stretch>
            <a:fillRect/>
          </a:stretch>
        </p:blipFill>
        <p:spPr>
          <a:xfrm>
            <a:off x="3626097" y="5826393"/>
            <a:ext cx="2256790" cy="53594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1238250" y="1073150"/>
            <a:ext cx="6756400" cy="5975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三、</a:t>
            </a:r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+mn-ea"/>
              </a:rPr>
              <a:t>NI myDAQ软件</a:t>
            </a:r>
            <a:endParaRPr lang="zh-CN" altLang="en-US" sz="2800" b="1" dirty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63" y="2777282"/>
            <a:ext cx="8923337" cy="108267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5365" name="文本框 8"/>
          <p:cNvSpPr txBox="1"/>
          <p:nvPr/>
        </p:nvSpPr>
        <p:spPr>
          <a:xfrm>
            <a:off x="265050" y="3879050"/>
            <a:ext cx="488950" cy="1081087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lstStyle/>
          <a:p>
            <a:pPr lvl="0"/>
            <a:r>
              <a:rPr lang="zh-CN" altLang="en-US" sz="2000" b="1">
                <a:solidFill>
                  <a:srgbClr val="0000FF"/>
                </a:solidFill>
                <a:latin typeface="Calibri" pitchFamily="34" charset="0"/>
                <a:ea typeface="宋体" pitchFamily="2" charset="-122"/>
              </a:rPr>
              <a:t>万用表</a:t>
            </a:r>
          </a:p>
        </p:txBody>
      </p:sp>
      <p:sp>
        <p:nvSpPr>
          <p:cNvPr id="15366" name="文本框 9"/>
          <p:cNvSpPr txBox="1"/>
          <p:nvPr/>
        </p:nvSpPr>
        <p:spPr>
          <a:xfrm>
            <a:off x="1093725" y="3879050"/>
            <a:ext cx="488950" cy="1081087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lstStyle/>
          <a:p>
            <a:pPr lvl="0"/>
            <a:r>
              <a:rPr lang="zh-CN" altLang="en-US" sz="2000" b="1">
                <a:solidFill>
                  <a:srgbClr val="0000FF"/>
                </a:solidFill>
                <a:latin typeface="Calibri" pitchFamily="34" charset="0"/>
                <a:ea typeface="宋体" pitchFamily="2" charset="-122"/>
              </a:rPr>
              <a:t>示波器</a:t>
            </a:r>
          </a:p>
        </p:txBody>
      </p:sp>
      <p:sp>
        <p:nvSpPr>
          <p:cNvPr id="15367" name="文本框 10"/>
          <p:cNvSpPr txBox="1"/>
          <p:nvPr/>
        </p:nvSpPr>
        <p:spPr>
          <a:xfrm>
            <a:off x="1839850" y="3888575"/>
            <a:ext cx="487363" cy="1700212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lstStyle/>
          <a:p>
            <a:pPr lvl="0"/>
            <a:r>
              <a:rPr lang="zh-CN" altLang="en-US" sz="2000" b="1">
                <a:solidFill>
                  <a:srgbClr val="0000FF"/>
                </a:solidFill>
                <a:latin typeface="Calibri" pitchFamily="34" charset="0"/>
                <a:ea typeface="宋体" pitchFamily="2" charset="-122"/>
              </a:rPr>
              <a:t>信号发生器</a:t>
            </a:r>
          </a:p>
        </p:txBody>
      </p:sp>
      <p:sp>
        <p:nvSpPr>
          <p:cNvPr id="15368" name="文本框 11"/>
          <p:cNvSpPr txBox="1"/>
          <p:nvPr/>
        </p:nvSpPr>
        <p:spPr>
          <a:xfrm>
            <a:off x="3298763" y="3879050"/>
            <a:ext cx="487362" cy="1739900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lstStyle/>
          <a:p>
            <a:pPr lvl="0"/>
            <a:r>
              <a:rPr lang="zh-CN" altLang="en-US" sz="2000" b="1">
                <a:solidFill>
                  <a:srgbClr val="0000FF"/>
                </a:solidFill>
                <a:latin typeface="Calibri" pitchFamily="34" charset="0"/>
                <a:ea typeface="宋体" pitchFamily="2" charset="-122"/>
              </a:rPr>
              <a:t>伯德分析仪</a:t>
            </a:r>
          </a:p>
        </p:txBody>
      </p:sp>
      <p:sp>
        <p:nvSpPr>
          <p:cNvPr id="15370" name="文本框 13"/>
          <p:cNvSpPr txBox="1"/>
          <p:nvPr/>
        </p:nvSpPr>
        <p:spPr>
          <a:xfrm>
            <a:off x="4724338" y="3879050"/>
            <a:ext cx="487362" cy="1924050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lstStyle/>
          <a:p>
            <a:pPr lvl="0"/>
            <a:r>
              <a:rPr lang="zh-CN" altLang="en-US" sz="2000" b="1">
                <a:solidFill>
                  <a:srgbClr val="0000FF"/>
                </a:solidFill>
                <a:latin typeface="Calibri" pitchFamily="34" charset="0"/>
                <a:ea typeface="宋体" pitchFamily="2" charset="-122"/>
                <a:sym typeface="Arial" charset="0"/>
              </a:rPr>
              <a:t>任意波形发生器</a:t>
            </a:r>
            <a:endParaRPr lang="zh-CN" altLang="en-US" sz="2000" b="1">
              <a:solidFill>
                <a:srgbClr val="0000FF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15371" name="文本框 20"/>
          <p:cNvSpPr txBox="1"/>
          <p:nvPr/>
        </p:nvSpPr>
        <p:spPr>
          <a:xfrm>
            <a:off x="5472050" y="3879050"/>
            <a:ext cx="487363" cy="1687512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lstStyle/>
          <a:p>
            <a:pPr lvl="0"/>
            <a:r>
              <a:rPr lang="zh-CN" altLang="en-US" sz="2000" b="1">
                <a:solidFill>
                  <a:srgbClr val="0000FF"/>
                </a:solidFill>
                <a:latin typeface="Calibri" pitchFamily="34" charset="0"/>
                <a:ea typeface="宋体" pitchFamily="2" charset="-122"/>
              </a:rPr>
              <a:t>数字只读器</a:t>
            </a:r>
          </a:p>
        </p:txBody>
      </p:sp>
      <p:sp>
        <p:nvSpPr>
          <p:cNvPr id="15372" name="文本框 21"/>
          <p:cNvSpPr txBox="1"/>
          <p:nvPr/>
        </p:nvSpPr>
        <p:spPr>
          <a:xfrm>
            <a:off x="6246750" y="3879050"/>
            <a:ext cx="488950" cy="1384300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lstStyle/>
          <a:p>
            <a:pPr lvl="0"/>
            <a:r>
              <a:rPr lang="zh-CN" altLang="en-US" sz="2000" b="1">
                <a:solidFill>
                  <a:srgbClr val="0000FF"/>
                </a:solidFill>
                <a:latin typeface="Calibri" pitchFamily="34" charset="0"/>
                <a:ea typeface="宋体" pitchFamily="2" charset="-122"/>
                <a:sym typeface="Arial" charset="0"/>
              </a:rPr>
              <a:t>数字只写器</a:t>
            </a:r>
            <a:endParaRPr lang="zh-CN" altLang="en-US" sz="2000" b="1">
              <a:solidFill>
                <a:srgbClr val="0000FF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48931" y="2123855"/>
            <a:ext cx="218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8 种常用实验仪器</a:t>
            </a:r>
            <a:endParaRPr lang="zh-CN" altLang="en-US" sz="2000" b="1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1238250" y="1073150"/>
            <a:ext cx="6756400" cy="5975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三、</a:t>
            </a:r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+mn-ea"/>
              </a:rPr>
              <a:t>NI myDAQ软件</a:t>
            </a:r>
            <a:endParaRPr lang="zh-CN" altLang="en-US" sz="2800" b="1" dirty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0121" y="5767635"/>
            <a:ext cx="88323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None/>
              <a:defRPr/>
            </a:pPr>
            <a:r>
              <a:rPr lang="zh-CN" altLang="en-US" sz="2000" b="1" dirty="0">
                <a:latin typeface="Times New Roman" pitchFamily="18" charset="0"/>
                <a:cs typeface="Times New Roman" pitchFamily="18" charset="0"/>
                <a:sym typeface="+mn-ea"/>
              </a:rPr>
              <a:t>      启动器默认打开NI ELVISmx软件仪器套件界面，要打开一个仪器，单击相应设备的按钮即可。</a:t>
            </a:r>
            <a:endParaRPr lang="zh-CN" alt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5" y="2674620"/>
            <a:ext cx="2004060" cy="15887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61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480" y="2714625"/>
            <a:ext cx="1604645" cy="197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61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7050" y="3713480"/>
            <a:ext cx="1899285" cy="2115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80" y="4820285"/>
            <a:ext cx="1877695" cy="17633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0c088e91fc7859d6d24af18aee7cc90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5550" y="2923540"/>
            <a:ext cx="2524760" cy="1431290"/>
          </a:xfrm>
          <a:prstGeom prst="rect">
            <a:avLst/>
          </a:prstGeom>
        </p:spPr>
      </p:pic>
      <p:pic>
        <p:nvPicPr>
          <p:cNvPr id="3" name="图片 2" descr="a26fcc507191c2266e4d040393b078f0"/>
          <p:cNvPicPr>
            <a:picLocks noChangeAspect="1"/>
          </p:cNvPicPr>
          <p:nvPr/>
        </p:nvPicPr>
        <p:blipFill>
          <a:blip r:embed="rId7"/>
          <a:srcRect l="15375" r="8312" b="6115"/>
          <a:stretch>
            <a:fillRect/>
          </a:stretch>
        </p:blipFill>
        <p:spPr>
          <a:xfrm>
            <a:off x="5613400" y="2923540"/>
            <a:ext cx="1125220" cy="1384300"/>
          </a:xfrm>
          <a:prstGeom prst="rect">
            <a:avLst/>
          </a:prstGeom>
        </p:spPr>
      </p:pic>
      <p:pic>
        <p:nvPicPr>
          <p:cNvPr id="19" name="图片 18" descr="QQ图片201607050927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5970" y="3823970"/>
            <a:ext cx="1915795" cy="1040765"/>
          </a:xfrm>
          <a:prstGeom prst="rect">
            <a:avLst/>
          </a:prstGeom>
        </p:spPr>
      </p:pic>
      <p:pic>
        <p:nvPicPr>
          <p:cNvPr id="4" name="图片 3" descr="QQ图片201607050930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91045" y="4135120"/>
            <a:ext cx="1398905" cy="1024255"/>
          </a:xfrm>
          <a:prstGeom prst="rect">
            <a:avLst/>
          </a:prstGeom>
        </p:spPr>
      </p:pic>
      <p:pic>
        <p:nvPicPr>
          <p:cNvPr id="6" name="图片 5" descr="a24d69dfeaf47fdc9f806c10fcdb69aa"/>
          <p:cNvPicPr>
            <a:picLocks noChangeAspect="1"/>
          </p:cNvPicPr>
          <p:nvPr/>
        </p:nvPicPr>
        <p:blipFill>
          <a:blip r:embed="rId10"/>
          <a:srcRect t="21473" b="-10046"/>
          <a:stretch>
            <a:fillRect/>
          </a:stretch>
        </p:blipFill>
        <p:spPr>
          <a:xfrm>
            <a:off x="5708015" y="4648200"/>
            <a:ext cx="1750060" cy="1054735"/>
          </a:xfrm>
          <a:prstGeom prst="rect">
            <a:avLst/>
          </a:prstGeom>
        </p:spPr>
      </p:pic>
      <p:pic>
        <p:nvPicPr>
          <p:cNvPr id="7" name="图片 6" descr="4e9db6ed608b731be145fb725a5f98d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45300" y="5159375"/>
            <a:ext cx="2175510" cy="951865"/>
          </a:xfrm>
          <a:prstGeom prst="rect">
            <a:avLst/>
          </a:prstGeom>
        </p:spPr>
      </p:pic>
      <p:pic>
        <p:nvPicPr>
          <p:cNvPr id="346116" name="Picture 4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762125" y="4090670"/>
            <a:ext cx="2411730" cy="1649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图片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63090" y="5026025"/>
            <a:ext cx="2209800" cy="17348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右箭头 8"/>
          <p:cNvSpPr/>
          <p:nvPr/>
        </p:nvSpPr>
        <p:spPr>
          <a:xfrm>
            <a:off x="4375150" y="4663440"/>
            <a:ext cx="1131570" cy="40513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2956" y="2123855"/>
            <a:ext cx="26997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8 种常用实验仪器界面</a:t>
            </a:r>
            <a:endParaRPr lang="zh-CN" altLang="en-US" sz="2000" b="1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8" name="Rectangle 12"/>
          <p:cNvSpPr>
            <a:spLocks noChangeArrowheads="1"/>
          </p:cNvSpPr>
          <p:nvPr/>
        </p:nvSpPr>
        <p:spPr bwMode="auto">
          <a:xfrm>
            <a:off x="1238250" y="1073150"/>
            <a:ext cx="6756400" cy="5975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三、</a:t>
            </a:r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+mn-ea"/>
              </a:rPr>
              <a:t>NI myDAQ软件</a:t>
            </a:r>
            <a:endParaRPr lang="zh-CN" altLang="en-US" sz="2800" b="1" dirty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6545" y="2393885"/>
            <a:ext cx="4316730" cy="2240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defRPr/>
            </a:pPr>
            <a:r>
              <a:rPr lang="zh-CN" altLang="en-US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（</a:t>
            </a:r>
            <a:r>
              <a:rPr lang="en-US" altLang="zh-CN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</a:t>
            </a:r>
            <a:r>
              <a:rPr lang="zh-CN" altLang="en-US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）</a:t>
            </a:r>
            <a:r>
              <a:rPr lang="en-US" altLang="zh-CN" sz="1800" b="1" dirty="0" err="1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数字万用表</a:t>
            </a:r>
            <a:r>
              <a:rPr lang="en-US" altLang="zh-CN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(DMM)</a:t>
            </a:r>
          </a:p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None/>
              <a:defRPr/>
            </a:pPr>
            <a:r>
              <a:rPr lang="en-US" altLang="zh-CN" sz="18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     </a:t>
            </a:r>
            <a:r>
              <a:rPr lang="en-US" altLang="zh-CN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</a:p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None/>
              <a:defRPr/>
            </a:pPr>
            <a:r>
              <a:rPr lang="en-US" altLang="zh-CN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  </a:t>
            </a:r>
            <a:r>
              <a:rPr lang="en-US" altLang="zh-CN" sz="1800" b="1" dirty="0" err="1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数字万用表</a:t>
            </a:r>
            <a:r>
              <a:rPr lang="en-US" altLang="zh-CN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(DMM)</a:t>
            </a:r>
            <a:r>
              <a:rPr lang="en-US" altLang="zh-CN" sz="1800" b="1" dirty="0" err="1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连接设备上的香蕉插头</a:t>
            </a:r>
            <a:r>
              <a:rPr lang="zh-CN" altLang="en-US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，</a:t>
            </a:r>
            <a:r>
              <a:rPr lang="en-US" altLang="zh-CN" sz="1800" b="1" dirty="0" err="1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可完成电压测量（DC</a:t>
            </a:r>
            <a:r>
              <a:rPr lang="en-US" altLang="zh-CN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和AC）</a:t>
            </a:r>
            <a:r>
              <a:rPr lang="zh-CN" altLang="en-US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、</a:t>
            </a:r>
            <a:r>
              <a:rPr lang="en-US" altLang="zh-CN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电流测量（DC 和AC）</a:t>
            </a:r>
            <a:r>
              <a:rPr lang="zh-CN" altLang="en-US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、</a:t>
            </a:r>
            <a:r>
              <a:rPr lang="en-US" altLang="zh-CN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电阻测量</a:t>
            </a:r>
            <a:r>
              <a:rPr lang="zh-CN" altLang="en-US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、</a:t>
            </a:r>
            <a:r>
              <a:rPr lang="en-US" altLang="zh-CN" sz="1800" b="1" dirty="0" err="1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二极管测试</a:t>
            </a:r>
            <a:r>
              <a:rPr lang="zh-CN" altLang="en-US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、等</a:t>
            </a:r>
            <a:endParaRPr lang="en-US" altLang="zh-CN" sz="1800" b="1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1238250" y="1076331"/>
            <a:ext cx="6756400" cy="5911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三、</a:t>
            </a:r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+mn-ea"/>
              </a:rPr>
              <a:t>NI myDAQ组成</a:t>
            </a:r>
            <a:endParaRPr lang="zh-CN" altLang="en-US" sz="2800" b="1" dirty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11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680" y="1901825"/>
            <a:ext cx="3920490" cy="4886325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869051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3075" y="2213865"/>
            <a:ext cx="8286750" cy="329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defRPr/>
            </a:pPr>
            <a:r>
              <a:rPr lang="zh-CN" altLang="en-US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  测量参数如下：</a:t>
            </a: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Arial" charset="0"/>
              <a:buChar char="•"/>
              <a:defRPr/>
            </a:pPr>
            <a:r>
              <a:rPr lang="zh-CN" altLang="en-US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DC电压：60 V、20 V、2 V 和200 mV 量程</a:t>
            </a: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Arial" charset="0"/>
              <a:buChar char="•"/>
              <a:defRPr/>
            </a:pPr>
            <a:r>
              <a:rPr lang="zh-CN" altLang="en-US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AC电压：20 V、2 V 和200 mV 量程</a:t>
            </a: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Arial" charset="0"/>
              <a:buChar char="•"/>
              <a:defRPr/>
            </a:pPr>
            <a:r>
              <a:rPr lang="zh-CN" altLang="en-US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DC电流：1 A、200 mA 和20 mA 量程</a:t>
            </a: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Arial" charset="0"/>
              <a:buChar char="•"/>
              <a:defRPr/>
            </a:pPr>
            <a:r>
              <a:rPr lang="zh-CN" altLang="en-US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AC电流：1 A、200 mA 和20 mA 量程</a:t>
            </a: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Arial" charset="0"/>
              <a:buChar char="•"/>
              <a:defRPr/>
            </a:pPr>
            <a:r>
              <a:rPr lang="zh-CN" altLang="en-US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电阻：20 MΩ、2 MΩ、200 kΩ、20 kΩ、2 kΩ 和200 Ω 量程</a:t>
            </a: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Arial" charset="0"/>
              <a:buChar char="•"/>
              <a:defRPr/>
            </a:pPr>
            <a:r>
              <a:rPr lang="zh-CN" altLang="en-US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二极管：2 V 量程</a:t>
            </a: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Arial" charset="0"/>
              <a:buChar char="•"/>
              <a:defRPr/>
            </a:pPr>
            <a:r>
              <a:rPr lang="zh-CN" altLang="en-US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分辨率（显示的有效位数）：3位半</a:t>
            </a:r>
            <a:endParaRPr lang="en-US" altLang="zh-CN" sz="1800" b="1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1238250" y="1076331"/>
            <a:ext cx="6756400" cy="5911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三、</a:t>
            </a:r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+mn-ea"/>
              </a:rPr>
              <a:t>NI myDAQ组成</a:t>
            </a:r>
            <a:endParaRPr lang="zh-CN" altLang="en-US" sz="2800" b="1" dirty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6977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31539" y="2483895"/>
            <a:ext cx="3456883" cy="2240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defRPr/>
            </a:pPr>
            <a:r>
              <a:rPr lang="zh-CN" altLang="en-US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（</a:t>
            </a:r>
            <a:r>
              <a:rPr lang="en-US" altLang="zh-CN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2</a:t>
            </a:r>
            <a:r>
              <a:rPr lang="zh-CN" altLang="en-US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）</a:t>
            </a:r>
            <a:r>
              <a:rPr lang="en-US" altLang="zh-CN" sz="1800" b="1" dirty="0" err="1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示波器</a:t>
            </a:r>
            <a:r>
              <a:rPr lang="en-US" altLang="zh-CN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(Scope)</a:t>
            </a:r>
            <a:endParaRPr lang="en-US" altLang="zh-CN" sz="1800" b="1" dirty="0">
              <a:solidFill>
                <a:srgbClr val="0000FF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None/>
              <a:defRPr/>
            </a:pPr>
            <a:r>
              <a:rPr lang="zh-CN" altLang="en-US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   两个差分输入通道（浮地示波器），</a:t>
            </a:r>
            <a:r>
              <a:rPr lang="zh-CN" altLang="en-US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可调整</a:t>
            </a:r>
            <a:r>
              <a:rPr lang="zh-CN" altLang="en-US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刻度、位置与时基。</a:t>
            </a:r>
          </a:p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None/>
              <a:defRPr/>
            </a:pPr>
            <a:r>
              <a:rPr lang="zh-CN" altLang="en-US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   能够通过鼠标在屏幕上获得更精确的测量值。</a:t>
            </a:r>
          </a:p>
        </p:txBody>
      </p:sp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1238250" y="1076331"/>
            <a:ext cx="6756400" cy="5911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三、</a:t>
            </a:r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+mn-ea"/>
              </a:rPr>
              <a:t>NI myDAQ组成</a:t>
            </a:r>
            <a:endParaRPr lang="zh-CN" altLang="en-US" sz="2800" b="1" dirty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12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423" y="2597150"/>
            <a:ext cx="5271135" cy="361061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835411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1500" y="2303875"/>
            <a:ext cx="8286750" cy="3954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defRPr/>
            </a:pPr>
            <a:r>
              <a:rPr lang="zh-CN" altLang="en-US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  测量参数如下：</a:t>
            </a: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Arial" charset="0"/>
              <a:buChar char="•"/>
              <a:defRPr/>
            </a:pPr>
            <a:r>
              <a:rPr lang="zh-CN" altLang="en-US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通道源：AI 0 和AI 1 ；音频左、右声道输入。</a:t>
            </a:r>
            <a:endParaRPr lang="en-US" altLang="zh-CN" sz="1800" b="1" dirty="0">
              <a:solidFill>
                <a:schemeClr val="bg2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defRPr/>
            </a:pPr>
            <a:r>
              <a:rPr lang="en-US" altLang="zh-CN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  </a:t>
            </a:r>
            <a:r>
              <a:rPr lang="zh-CN" altLang="en-US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注：AI 和音频输入不可同时使用。</a:t>
            </a: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Arial" charset="0"/>
              <a:buChar char="•"/>
              <a:defRPr/>
            </a:pPr>
            <a:r>
              <a:rPr lang="zh-CN" altLang="en-US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耦合：AI 通道仅支持DC 耦合。音频输入通道仅支持AC 耦合。</a:t>
            </a: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Arial" charset="0"/>
              <a:buChar char="•"/>
              <a:defRPr/>
            </a:pPr>
            <a:r>
              <a:rPr lang="zh-CN" altLang="en-US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电压刻度/ 格：音频输入通道有1V、500 mV、200 mV、100 mV、50 mV、20 mV 和10 mV；AI 通道另多有5 V和2 V。</a:t>
            </a: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Arial" charset="0"/>
              <a:buChar char="•"/>
              <a:defRPr/>
            </a:pPr>
            <a:r>
              <a:rPr lang="zh-CN" altLang="en-US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采样率：AI和音频输入的最大采样率200 kS/s。</a:t>
            </a: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Arial" charset="0"/>
              <a:buChar char="•"/>
              <a:defRPr/>
            </a:pPr>
            <a:r>
              <a:rPr lang="zh-CN" altLang="en-US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时基时间/格：AI 和音频输入通道：200 ms~ 5μs。</a:t>
            </a: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Arial" charset="0"/>
              <a:buChar char="•"/>
              <a:defRPr/>
            </a:pPr>
            <a:r>
              <a:rPr lang="zh-CN" altLang="en-US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触发器设置：支持立即触发和边沿触发。使用边沿触发时，水平位置指定范围为0% ~ 100%。</a:t>
            </a:r>
          </a:p>
        </p:txBody>
      </p:sp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1238250" y="1076331"/>
            <a:ext cx="6756400" cy="5911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三、</a:t>
            </a:r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+mn-ea"/>
              </a:rPr>
              <a:t>NI myDAQ组成</a:t>
            </a:r>
            <a:endParaRPr lang="zh-CN" altLang="en-US" sz="2800" b="1" dirty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9460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1500" y="2303875"/>
            <a:ext cx="4044950" cy="346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defRPr/>
            </a:pPr>
            <a:r>
              <a:rPr lang="zh-CN" altLang="en-US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（</a:t>
            </a:r>
            <a:r>
              <a:rPr lang="en-US" altLang="zh-CN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3</a:t>
            </a:r>
            <a:r>
              <a:rPr lang="zh-CN" altLang="en-US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）</a:t>
            </a:r>
            <a:r>
              <a:rPr lang="en-US" altLang="zh-CN" sz="1800" b="1" dirty="0" err="1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函数发生器</a:t>
            </a:r>
            <a:r>
              <a:rPr lang="en-US" altLang="zh-CN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(FGEN)</a:t>
            </a:r>
            <a:endParaRPr lang="en-US" altLang="zh-CN" sz="1800" b="1" dirty="0">
              <a:solidFill>
                <a:srgbClr val="0000FF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None/>
              <a:defRPr/>
            </a:pPr>
            <a:r>
              <a:rPr lang="zh-CN" altLang="en-US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    函数发生器(FGEN) 可生成标准波形，并可选择输出波形的类型（正弦波、方波或三角波）、幅值和频率。</a:t>
            </a:r>
            <a:endParaRPr lang="en-US" altLang="zh-CN" sz="1800" b="1" dirty="0">
              <a:solidFill>
                <a:schemeClr val="bg2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None/>
              <a:defRPr/>
            </a:pPr>
            <a:r>
              <a:rPr lang="en-US" altLang="zh-CN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    </a:t>
            </a:r>
            <a:r>
              <a:rPr lang="zh-CN" altLang="en-US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此外，还提供DC 偏移量设置、扫频功能、幅值调制和频率调制。</a:t>
            </a:r>
          </a:p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None/>
              <a:defRPr/>
            </a:pPr>
            <a:r>
              <a:rPr lang="en-US" altLang="zh-CN" sz="18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   </a:t>
            </a:r>
            <a:r>
              <a:rPr lang="zh-CN" altLang="en-US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参数如下：</a:t>
            </a: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Arial" charset="0"/>
              <a:buChar char="•"/>
              <a:defRPr/>
            </a:pPr>
            <a:r>
              <a:rPr lang="zh-CN" altLang="en-US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输出通道：AO 0 或AO 1</a:t>
            </a: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Arial" charset="0"/>
              <a:buChar char="•"/>
              <a:defRPr/>
            </a:pPr>
            <a:r>
              <a:rPr lang="zh-CN" altLang="en-US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频率范围：0.2 Hz ~ 20 kHz</a:t>
            </a:r>
          </a:p>
        </p:txBody>
      </p:sp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1238250" y="1076331"/>
            <a:ext cx="6756400" cy="5911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三、</a:t>
            </a:r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+mn-ea"/>
              </a:rPr>
              <a:t>NI myDAQ组成</a:t>
            </a:r>
            <a:endParaRPr lang="zh-CN" altLang="en-US" sz="2800" b="1" dirty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13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130" y="1988820"/>
            <a:ext cx="4085590" cy="459994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242518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1499" y="2271246"/>
            <a:ext cx="3592195" cy="3954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defRPr/>
            </a:pPr>
            <a:r>
              <a:rPr lang="zh-CN" altLang="en-US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（</a:t>
            </a:r>
            <a:r>
              <a:rPr lang="en-US" altLang="zh-CN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4</a:t>
            </a:r>
            <a:r>
              <a:rPr lang="zh-CN" altLang="en-US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）</a:t>
            </a:r>
            <a:r>
              <a:rPr lang="en-US" altLang="zh-CN" sz="1800" b="1" dirty="0" err="1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Bode分析仪</a:t>
            </a:r>
            <a:endParaRPr lang="en-US" altLang="zh-CN" sz="1800" b="1" dirty="0">
              <a:solidFill>
                <a:srgbClr val="0000FF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None/>
              <a:defRPr/>
            </a:pPr>
            <a:r>
              <a:rPr lang="zh-CN" altLang="en-US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  Bode分析仪生成用于分析的Bode 曲线。</a:t>
            </a:r>
          </a:p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None/>
              <a:defRPr/>
            </a:pPr>
            <a:r>
              <a:rPr lang="zh-CN" altLang="en-US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  结合扫频功能及设备的模拟输入，可实现十分全面的功能。</a:t>
            </a:r>
          </a:p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None/>
              <a:defRPr/>
            </a:pPr>
            <a:r>
              <a:rPr lang="zh-CN" altLang="en-US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  测量参数如下：</a:t>
            </a: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Arial" charset="0"/>
              <a:buChar char="•"/>
              <a:defRPr/>
            </a:pPr>
            <a:r>
              <a:rPr lang="zh-CN" altLang="en-US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激励测量通道：AI 0</a:t>
            </a: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Arial" charset="0"/>
              <a:buChar char="•"/>
              <a:defRPr/>
            </a:pPr>
            <a:r>
              <a:rPr lang="zh-CN" altLang="en-US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响应测量通道：AI 1</a:t>
            </a: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Arial" charset="0"/>
              <a:buChar char="•"/>
              <a:defRPr/>
            </a:pPr>
            <a:r>
              <a:rPr lang="zh-CN" altLang="en-US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激励信号源：AO 0</a:t>
            </a: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Arial" charset="0"/>
              <a:buChar char="•"/>
              <a:defRPr/>
            </a:pPr>
            <a:r>
              <a:rPr lang="zh-CN" altLang="en-US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频率范围：1 Hz ~ 20 kHz</a:t>
            </a:r>
          </a:p>
        </p:txBody>
      </p:sp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1238250" y="1076331"/>
            <a:ext cx="6756400" cy="5911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三、</a:t>
            </a:r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+mn-ea"/>
              </a:rPr>
              <a:t>NI myDAQ组成</a:t>
            </a:r>
            <a:endParaRPr lang="zh-CN" altLang="en-US" sz="2800" b="1" dirty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14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210" y="2496185"/>
            <a:ext cx="4706620" cy="372999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504150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0c088e91fc7859d6d24af18aee7cc9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135" y="3203975"/>
            <a:ext cx="2524760" cy="1431290"/>
          </a:xfrm>
          <a:prstGeom prst="rect">
            <a:avLst/>
          </a:prstGeom>
        </p:spPr>
      </p:pic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1238250" y="1076331"/>
            <a:ext cx="6756400" cy="5911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一、背景</a:t>
            </a:r>
          </a:p>
        </p:txBody>
      </p:sp>
      <p:sp>
        <p:nvSpPr>
          <p:cNvPr id="6" name="矩形 5"/>
          <p:cNvSpPr/>
          <p:nvPr/>
        </p:nvSpPr>
        <p:spPr>
          <a:xfrm>
            <a:off x="393700" y="2226598"/>
            <a:ext cx="8356600" cy="1264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>
              <a:lnSpc>
                <a:spcPct val="120000"/>
              </a:lnSpc>
              <a:spcBef>
                <a:spcPts val="600"/>
              </a:spcBef>
              <a:buClr>
                <a:srgbClr val="C00000"/>
              </a:buClr>
              <a:buFont typeface="Wingdings" pitchFamily="2" charset="2"/>
              <a:buNone/>
            </a:pPr>
            <a:r>
              <a:rPr lang="zh-CN" altLang="en-US" sz="2000" b="1" dirty="0">
                <a:ln>
                  <a:noFill/>
                </a:ln>
                <a:uLnTx/>
                <a:uFillTx/>
                <a:latin typeface="Times New Roman" pitchFamily="18" charset="0"/>
                <a:ea typeface="宋体" charset="0"/>
                <a:sym typeface="+mn-ea"/>
              </a:rPr>
              <a:t>NI myDAQ是美国NI</a:t>
            </a:r>
            <a:r>
              <a:rPr lang="zh-CN" altLang="en-US" sz="2000" b="1" dirty="0">
                <a:latin typeface="Times New Roman" pitchFamily="18" charset="0"/>
                <a:ea typeface="宋体" charset="0"/>
                <a:sym typeface="+mn-ea"/>
              </a:rPr>
              <a:t> </a:t>
            </a:r>
            <a:r>
              <a:rPr lang="zh-CN" altLang="en-US" sz="2000" b="1" dirty="0">
                <a:ln>
                  <a:noFill/>
                </a:ln>
                <a:uLnTx/>
                <a:uFillTx/>
                <a:latin typeface="Times New Roman" pitchFamily="18" charset="0"/>
                <a:ea typeface="宋体" charset="0"/>
                <a:sym typeface="+mn-ea"/>
              </a:rPr>
              <a:t>公司专为学生量身定制的一款</a:t>
            </a:r>
            <a:r>
              <a:rPr lang="zh-CN" altLang="en-US" sz="2000" b="1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Times New Roman" pitchFamily="18" charset="0"/>
                <a:ea typeface="宋体" charset="0"/>
                <a:sym typeface="+mn-ea"/>
              </a:rPr>
              <a:t>便携</a:t>
            </a:r>
            <a:r>
              <a:rPr lang="zh-CN" altLang="en-US" sz="2000" b="1" dirty="0">
                <a:ln>
                  <a:noFill/>
                </a:ln>
                <a:uLnTx/>
                <a:uFillTx/>
                <a:latin typeface="Times New Roman" pitchFamily="18" charset="0"/>
                <a:ea typeface="宋体" charset="0"/>
                <a:sym typeface="+mn-ea"/>
              </a:rPr>
              <a:t>式测量、分析与控制设备，它</a:t>
            </a:r>
            <a:r>
              <a:rPr lang="zh-CN" altLang="en-US" sz="2000" b="1" noProof="0" dirty="0">
                <a:ln>
                  <a:noFill/>
                </a:ln>
                <a:uLnTx/>
                <a:uFillTx/>
                <a:latin typeface="宋体" charset="0"/>
                <a:ea typeface="宋体" charset="0"/>
                <a:sym typeface="+mn-ea"/>
              </a:rPr>
              <a:t>集成了</a:t>
            </a:r>
            <a:r>
              <a:rPr lang="zh-CN" altLang="en-US" sz="2000" b="1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Times New Roman" pitchFamily="18" charset="0"/>
                <a:ea typeface="宋体" charset="0"/>
                <a:sym typeface="+mn-ea"/>
              </a:rPr>
              <a:t>8 </a:t>
            </a:r>
            <a:r>
              <a:rPr lang="zh-CN" altLang="en-US" sz="2000" b="1" kern="10" spc="-4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宋体" charset="0"/>
                <a:ea typeface="宋体" charset="0"/>
                <a:cs typeface="Arial"/>
                <a:sym typeface="+mn-ea"/>
              </a:rPr>
              <a:t>种常用仪器</a:t>
            </a:r>
            <a:r>
              <a:rPr lang="zh-CN" altLang="en-US" sz="2000" b="1" noProof="0" dirty="0">
                <a:ln>
                  <a:noFill/>
                </a:ln>
                <a:uLnTx/>
                <a:uFillTx/>
                <a:latin typeface="宋体" charset="0"/>
                <a:ea typeface="宋体" charset="0"/>
                <a:sym typeface="+mn-ea"/>
              </a:rPr>
              <a:t>，</a:t>
            </a:r>
            <a:r>
              <a:rPr lang="zh-CN" altLang="en-US" sz="2000" b="1" kern="10" spc="-4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uLnTx/>
                <a:uFillTx/>
                <a:latin typeface="宋体" charset="0"/>
                <a:ea typeface="宋体" charset="0"/>
                <a:cs typeface="Arial"/>
                <a:sym typeface="+mn-ea"/>
              </a:rPr>
              <a:t>便于学生进行工程实践</a:t>
            </a:r>
            <a:r>
              <a:rPr lang="zh-CN" altLang="en-US" sz="2000" b="1" noProof="0" dirty="0">
                <a:ln>
                  <a:noFill/>
                </a:ln>
                <a:uLnTx/>
                <a:uFillTx/>
                <a:latin typeface="宋体" charset="0"/>
                <a:ea typeface="宋体" charset="0"/>
                <a:sym typeface="+mn-ea"/>
              </a:rPr>
              <a:t>。</a:t>
            </a:r>
          </a:p>
          <a:p>
            <a:pPr marL="266700" indent="-266700" algn="just">
              <a:lnSpc>
                <a:spcPct val="120000"/>
              </a:lnSpc>
              <a:spcBef>
                <a:spcPts val="600"/>
              </a:spcBef>
              <a:buClr>
                <a:srgbClr val="C00000"/>
              </a:buClr>
              <a:buFont typeface="Wingdings" pitchFamily="2" charset="2"/>
              <a:buChar char="n"/>
            </a:pPr>
            <a:endParaRPr lang="en-US" altLang="zh-CN" sz="2000" b="1" dirty="0">
              <a:latin typeface="宋体" charset="0"/>
              <a:ea typeface="宋体" charset="0"/>
              <a:cs typeface="Times New Roman" pitchFamily="18" charset="0"/>
            </a:endParaRPr>
          </a:p>
        </p:txBody>
      </p:sp>
      <p:pic>
        <p:nvPicPr>
          <p:cNvPr id="2" name="图片 1" descr="a26fcc507191c2266e4d040393b078f0"/>
          <p:cNvPicPr>
            <a:picLocks noChangeAspect="1"/>
          </p:cNvPicPr>
          <p:nvPr/>
        </p:nvPicPr>
        <p:blipFill>
          <a:blip r:embed="rId4"/>
          <a:srcRect l="15375" r="8312" b="6115"/>
          <a:stretch>
            <a:fillRect/>
          </a:stretch>
        </p:blipFill>
        <p:spPr>
          <a:xfrm>
            <a:off x="665985" y="3203975"/>
            <a:ext cx="1125220" cy="1384300"/>
          </a:xfrm>
          <a:prstGeom prst="rect">
            <a:avLst/>
          </a:prstGeom>
        </p:spPr>
      </p:pic>
      <p:pic>
        <p:nvPicPr>
          <p:cNvPr id="19" name="图片 18" descr="QQ图片201607050927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555" y="4104405"/>
            <a:ext cx="1915795" cy="1040765"/>
          </a:xfrm>
          <a:prstGeom prst="rect">
            <a:avLst/>
          </a:prstGeom>
        </p:spPr>
      </p:pic>
      <p:pic>
        <p:nvPicPr>
          <p:cNvPr id="11" name="图片 10" descr="QQ图片201607050930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3630" y="4415555"/>
            <a:ext cx="1398905" cy="1024255"/>
          </a:xfrm>
          <a:prstGeom prst="rect">
            <a:avLst/>
          </a:prstGeom>
        </p:spPr>
      </p:pic>
      <p:pic>
        <p:nvPicPr>
          <p:cNvPr id="3" name="图片 2" descr="a24d69dfeaf47fdc9f806c10fcdb69aa"/>
          <p:cNvPicPr>
            <a:picLocks noChangeAspect="1"/>
          </p:cNvPicPr>
          <p:nvPr/>
        </p:nvPicPr>
        <p:blipFill>
          <a:blip r:embed="rId7"/>
          <a:srcRect t="21473" b="-10046"/>
          <a:stretch>
            <a:fillRect/>
          </a:stretch>
        </p:blipFill>
        <p:spPr>
          <a:xfrm>
            <a:off x="760600" y="4928635"/>
            <a:ext cx="1750060" cy="1054735"/>
          </a:xfrm>
          <a:prstGeom prst="rect">
            <a:avLst/>
          </a:prstGeom>
        </p:spPr>
      </p:pic>
      <p:pic>
        <p:nvPicPr>
          <p:cNvPr id="4" name="图片 3" descr="4e9db6ed608b731be145fb725a5f98d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7885" y="5439810"/>
            <a:ext cx="2175510" cy="951865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4437250" y="4523505"/>
            <a:ext cx="1440180" cy="40513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pic>
        <p:nvPicPr>
          <p:cNvPr id="12" name="图片 11" descr="100ea047ad78c857aa8bed762d510d7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7815" y="4094880"/>
            <a:ext cx="1799590" cy="134493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52385" y="2213865"/>
            <a:ext cx="3921760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defRPr/>
            </a:pPr>
            <a:r>
              <a:rPr lang="zh-CN" altLang="en-US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（</a:t>
            </a:r>
            <a:r>
              <a:rPr lang="en-US" altLang="zh-CN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5</a:t>
            </a:r>
            <a:r>
              <a:rPr lang="zh-CN" altLang="en-US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）</a:t>
            </a:r>
            <a:r>
              <a:rPr lang="en-US" altLang="zh-CN" sz="1800" b="1" dirty="0" err="1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动态信号分析仪</a:t>
            </a:r>
            <a:r>
              <a:rPr lang="en-US" altLang="zh-CN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(DSA)</a:t>
            </a:r>
          </a:p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None/>
              <a:defRPr/>
            </a:pPr>
            <a:r>
              <a:rPr lang="zh-CN" altLang="en-US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   动态信号分析仪(DSA) 对AI 或音频输入进行频域转换。可连续测量，也可次扫描，</a:t>
            </a:r>
            <a:r>
              <a:rPr lang="zh-CN" altLang="en-US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可</a:t>
            </a:r>
            <a:r>
              <a:rPr lang="zh-CN" altLang="en-US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使用各种窗和过滤项。</a:t>
            </a:r>
          </a:p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None/>
              <a:defRPr/>
            </a:pPr>
            <a:r>
              <a:rPr lang="zh-CN" altLang="en-US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   测量参数如下：</a:t>
            </a: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Arial" charset="0"/>
              <a:buChar char="•"/>
              <a:defRPr/>
            </a:pPr>
            <a:r>
              <a:rPr lang="zh-CN" altLang="en-US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通道源：AI 0 和AI 1 ；音频左、</a:t>
            </a:r>
            <a:r>
              <a:rPr lang="zh-CN" altLang="en-US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右</a:t>
            </a:r>
            <a:r>
              <a:rPr lang="zh-CN" altLang="en-US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声道输入</a:t>
            </a: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Arial" charset="0"/>
              <a:buChar char="•"/>
              <a:defRPr/>
            </a:pPr>
            <a:r>
              <a:rPr lang="zh-CN" altLang="en-US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电压范围：</a:t>
            </a:r>
          </a:p>
          <a:p>
            <a:pPr lvl="1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Arial" charset="0"/>
              <a:buNone/>
              <a:defRPr/>
            </a:pPr>
            <a:r>
              <a:rPr lang="zh-CN" altLang="en-US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– AI通道：±10 V, ±2 V</a:t>
            </a:r>
          </a:p>
          <a:p>
            <a:pPr lvl="1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Arial" charset="0"/>
              <a:buNone/>
              <a:defRPr/>
            </a:pPr>
            <a:r>
              <a:rPr lang="zh-CN" altLang="en-US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– 音频输入通道：±2 V</a:t>
            </a:r>
          </a:p>
        </p:txBody>
      </p:sp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1238250" y="1076331"/>
            <a:ext cx="6756400" cy="5911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三、</a:t>
            </a:r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+mn-ea"/>
              </a:rPr>
              <a:t>NI myDAQ组成</a:t>
            </a:r>
            <a:endParaRPr lang="zh-CN" altLang="en-US" sz="2800" b="1" dirty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15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830" y="2774950"/>
            <a:ext cx="4496435" cy="352933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8472137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56986" y="2235925"/>
            <a:ext cx="3893820" cy="339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defRPr/>
            </a:pPr>
            <a:r>
              <a:rPr lang="zh-CN" altLang="en-US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（</a:t>
            </a:r>
            <a:r>
              <a:rPr lang="en-US" altLang="zh-CN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6</a:t>
            </a:r>
            <a:r>
              <a:rPr lang="zh-CN" altLang="en-US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）</a:t>
            </a:r>
            <a:r>
              <a:rPr lang="en-US" altLang="zh-CN" sz="1800" b="1" dirty="0" err="1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任意波形发生器</a:t>
            </a:r>
            <a:r>
              <a:rPr lang="en-US" altLang="zh-CN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(ARB)</a:t>
            </a:r>
          </a:p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None/>
              <a:defRPr/>
            </a:pPr>
            <a:r>
              <a:rPr lang="zh-CN" altLang="en-US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  任意波形发生器(ARB) 生成信号并显示为电子波形。首先在NI Waveform Editor 中创建波形，然后再加载至 ARB 即可生成波形。</a:t>
            </a:r>
          </a:p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None/>
              <a:defRPr/>
            </a:pPr>
            <a:r>
              <a:rPr lang="zh-CN" altLang="en-US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  参数如下：</a:t>
            </a: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Arial" charset="0"/>
              <a:buChar char="•"/>
              <a:defRPr/>
            </a:pPr>
            <a:r>
              <a:rPr lang="zh-CN" altLang="en-US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输出通道：AO 0 和AO 1 ；音频左、右声道输出。</a:t>
            </a: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Arial" charset="0"/>
              <a:buChar char="•"/>
              <a:defRPr/>
            </a:pPr>
            <a:r>
              <a:rPr lang="zh-CN" altLang="en-US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触发源：仅限立即触发。</a:t>
            </a:r>
          </a:p>
        </p:txBody>
      </p:sp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1238250" y="1076331"/>
            <a:ext cx="6756400" cy="5911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三、</a:t>
            </a:r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+mn-ea"/>
              </a:rPr>
              <a:t>NI myDAQ组成</a:t>
            </a:r>
            <a:endParaRPr lang="zh-CN" altLang="en-US" sz="2800" b="1" dirty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16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590" y="2597150"/>
            <a:ext cx="4175125" cy="392049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3303069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1500" y="2438890"/>
            <a:ext cx="4270530" cy="2649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defRPr/>
            </a:pPr>
            <a:r>
              <a:rPr lang="zh-CN" altLang="en-US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（</a:t>
            </a:r>
            <a:r>
              <a:rPr lang="en-US" altLang="zh-CN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7</a:t>
            </a:r>
            <a:r>
              <a:rPr lang="zh-CN" altLang="en-US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）</a:t>
            </a:r>
            <a:r>
              <a:rPr lang="en-US" altLang="zh-CN" sz="1800" b="1" dirty="0" err="1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数字读取器</a:t>
            </a:r>
            <a:r>
              <a:rPr lang="en-US" altLang="zh-CN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(DigIn)</a:t>
            </a:r>
            <a:endParaRPr lang="en-US" altLang="zh-CN" sz="1800" b="1" dirty="0">
              <a:solidFill>
                <a:srgbClr val="0000FF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None/>
              <a:defRPr/>
            </a:pPr>
            <a:r>
              <a:rPr lang="zh-CN" altLang="en-US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   数字读取器从NI myDAQ 数字通道中读取数字数据。</a:t>
            </a:r>
          </a:p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None/>
              <a:defRPr/>
            </a:pPr>
            <a:r>
              <a:rPr lang="zh-CN" altLang="en-US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  可将I/O 通道组合为端口读取数据，也可组合为2 个端口（0 ~ 3 和4 ~ 7）或一个8引脚的端口(0 ~ 7)。</a:t>
            </a:r>
          </a:p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None/>
              <a:defRPr/>
            </a:pPr>
            <a:endParaRPr lang="zh-CN" altLang="en-US" sz="1800" b="1" dirty="0">
              <a:solidFill>
                <a:schemeClr val="bg2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1238250" y="1076331"/>
            <a:ext cx="6756400" cy="5911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三、</a:t>
            </a:r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+mn-ea"/>
              </a:rPr>
              <a:t>NI myDAQ组成</a:t>
            </a:r>
            <a:endParaRPr lang="zh-CN" altLang="en-US" sz="2800" b="1" dirty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17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505" y="2597150"/>
            <a:ext cx="3447415" cy="3566795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4044570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80059" y="2355792"/>
            <a:ext cx="4502150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defRPr/>
            </a:pPr>
            <a:r>
              <a:rPr lang="zh-CN" altLang="en-US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（</a:t>
            </a:r>
            <a:r>
              <a:rPr lang="en-US" altLang="zh-CN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8</a:t>
            </a:r>
            <a:r>
              <a:rPr lang="zh-CN" altLang="en-US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）</a:t>
            </a:r>
            <a:r>
              <a:rPr lang="en-US" altLang="zh-CN" sz="1800" b="1" dirty="0" err="1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数字写入器</a:t>
            </a:r>
            <a:r>
              <a:rPr lang="en-US" altLang="zh-CN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(DigOut)</a:t>
            </a:r>
          </a:p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None/>
              <a:defRPr/>
            </a:pPr>
            <a:r>
              <a:rPr lang="zh-CN" altLang="en-US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   数字写入器按用户指定的数字模式更新NI myDAQ数字通道。</a:t>
            </a:r>
          </a:p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None/>
              <a:defRPr/>
            </a:pPr>
            <a:r>
              <a:rPr lang="zh-CN" altLang="en-US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  可将I/O 数据线组合为端口，也可采用4位模式（0 ~ 3或4 ~ 7）或8位模式(0 ~ 7) 写入。此外，用户还可自定义模式（如梯度、切换或行进1s）。</a:t>
            </a:r>
          </a:p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None/>
              <a:defRPr/>
            </a:pPr>
            <a:r>
              <a:rPr lang="zh-CN" altLang="en-US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  可按一个模式</a:t>
            </a:r>
            <a:r>
              <a:rPr lang="zh-CN" altLang="en-US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连续</a:t>
            </a:r>
            <a:r>
              <a:rPr lang="zh-CN" altLang="en-US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写入或只写入一次。</a:t>
            </a:r>
          </a:p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None/>
              <a:defRPr/>
            </a:pPr>
            <a:r>
              <a:rPr lang="zh-CN" altLang="en-US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  除非生成了其他模式、使用中的通道被配置为读取</a:t>
            </a:r>
            <a:r>
              <a:rPr lang="zh-CN" altLang="en-US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。</a:t>
            </a:r>
            <a:endParaRPr lang="zh-CN" altLang="en-US" sz="1800" b="1" dirty="0">
              <a:solidFill>
                <a:schemeClr val="bg2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1238250" y="1076331"/>
            <a:ext cx="6756400" cy="5911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三、</a:t>
            </a:r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+mn-ea"/>
              </a:rPr>
              <a:t>NI myDAQ组成</a:t>
            </a:r>
            <a:endParaRPr lang="zh-CN" altLang="en-US" sz="2800" b="1" dirty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18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228" y="1995488"/>
            <a:ext cx="3079115" cy="4777105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3779611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1520" y="2222500"/>
            <a:ext cx="828675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defRPr/>
            </a:pPr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4. </a:t>
            </a: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LabVIEW开发环境</a:t>
            </a:r>
          </a:p>
          <a:p>
            <a:pPr marL="342900" indent="-34290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ü"/>
              <a:defRPr/>
            </a:pPr>
            <a:endParaRPr lang="en-US" altLang="zh-CN" sz="1800" b="1" dirty="0">
              <a:solidFill>
                <a:srgbClr val="0000FF"/>
              </a:solidFill>
              <a:latin typeface="Times New Roman" pitchFamily="18" charset="0"/>
              <a:ea typeface="+mn-ea"/>
              <a:cs typeface="Times New Roman" pitchFamily="18" charset="0"/>
              <a:sym typeface="+mn-ea"/>
            </a:endParaRPr>
          </a:p>
          <a:p>
            <a:pPr marL="342900" indent="-34290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ü"/>
              <a:defRPr/>
            </a:pPr>
            <a:r>
              <a:rPr lang="en-US" altLang="zh-CN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图形化编程语言</a:t>
            </a:r>
            <a:endParaRPr lang="zh-CN" altLang="en-US" sz="1800" b="1" dirty="0">
              <a:solidFill>
                <a:schemeClr val="tx1"/>
              </a:solidFill>
              <a:latin typeface="Times New Roman" pitchFamily="18" charset="0"/>
              <a:ea typeface="+mn-ea"/>
              <a:cs typeface="Times New Roman" pitchFamily="18" charset="0"/>
              <a:sym typeface="+mn-ea"/>
            </a:endParaRPr>
          </a:p>
        </p:txBody>
      </p:sp>
      <p:pic>
        <p:nvPicPr>
          <p:cNvPr id="2" name="Picture 7" descr="VI Definition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98190" y="2222500"/>
            <a:ext cx="5795645" cy="3311525"/>
          </a:xfrm>
          <a:prstGeom prst="rect">
            <a:avLst/>
          </a:prstGeom>
          <a:effectLst>
            <a:outerShdw blurRad="342900" dist="1016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Straight Connector 17"/>
          <p:cNvCxnSpPr>
            <a:endCxn id="33" idx="0"/>
          </p:cNvCxnSpPr>
          <p:nvPr/>
        </p:nvCxnSpPr>
        <p:spPr bwMode="auto">
          <a:xfrm>
            <a:off x="7632065" y="5184140"/>
            <a:ext cx="24765" cy="76454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638A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6" name="Group 25"/>
          <p:cNvGrpSpPr/>
          <p:nvPr/>
        </p:nvGrpSpPr>
        <p:grpSpPr>
          <a:xfrm>
            <a:off x="3531235" y="5108575"/>
            <a:ext cx="2003425" cy="1603375"/>
            <a:chOff x="2895643" y="2463510"/>
            <a:chExt cx="3505200" cy="1291093"/>
          </a:xfrm>
        </p:grpSpPr>
        <p:sp>
          <p:nvSpPr>
            <p:cNvPr id="27" name="Rounded Rectangle 26"/>
            <p:cNvSpPr/>
            <p:nvPr/>
          </p:nvSpPr>
          <p:spPr bwMode="auto">
            <a:xfrm>
              <a:off x="3604460" y="3092438"/>
              <a:ext cx="2644176" cy="662165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rgbClr val="00638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000" dirty="0">
                  <a:solidFill>
                    <a:srgbClr val="00638A"/>
                  </a:solidFill>
                  <a:latin typeface="Calibri" pitchFamily="34" charset="0"/>
                  <a:sym typeface="+mn-ea"/>
                </a:rPr>
                <a:t>“</a:t>
              </a:r>
              <a:r>
                <a:rPr lang="zh-CN" altLang="en-US" sz="2000" dirty="0">
                  <a:solidFill>
                    <a:srgbClr val="00638A"/>
                  </a:solidFill>
                  <a:latin typeface="Calibri" pitchFamily="34" charset="0"/>
                  <a:sym typeface="+mn-ea"/>
                </a:rPr>
                <a:t>前面板</a:t>
              </a:r>
              <a:r>
                <a:rPr lang="en-US" sz="2000" dirty="0">
                  <a:solidFill>
                    <a:srgbClr val="00638A"/>
                  </a:solidFill>
                  <a:latin typeface="Calibri" pitchFamily="34" charset="0"/>
                  <a:sym typeface="+mn-ea"/>
                </a:rPr>
                <a:t>”=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000" dirty="0">
                  <a:solidFill>
                    <a:srgbClr val="00638A"/>
                  </a:solidFill>
                  <a:latin typeface="Calibri" pitchFamily="34" charset="0"/>
                  <a:sym typeface="+mn-ea"/>
                </a:rPr>
                <a:t> </a:t>
              </a:r>
              <a:r>
                <a:rPr lang="zh-CN" altLang="en-US" sz="2000" dirty="0">
                  <a:solidFill>
                    <a:srgbClr val="00638A"/>
                  </a:solidFill>
                  <a:latin typeface="Calibri" pitchFamily="34" charset="0"/>
                  <a:sym typeface="+mn-ea"/>
                </a:rPr>
                <a:t>用户界面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rgbClr val="00638A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95643" y="2463510"/>
              <a:ext cx="3505200" cy="3461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ct val="50000"/>
                </a:spcBef>
              </a:pPr>
              <a:endParaRPr lang="en-US" sz="2200" dirty="0">
                <a:solidFill>
                  <a:srgbClr val="00638A"/>
                </a:solidFill>
                <a:latin typeface="Calibri" pitchFamily="34" charset="0"/>
              </a:endParaRPr>
            </a:p>
          </p:txBody>
        </p:sp>
      </p:grpSp>
      <p:cxnSp>
        <p:nvCxnSpPr>
          <p:cNvPr id="15" name="Straight Connector 14"/>
          <p:cNvCxnSpPr/>
          <p:nvPr/>
        </p:nvCxnSpPr>
        <p:spPr bwMode="auto">
          <a:xfrm>
            <a:off x="4617085" y="5229225"/>
            <a:ext cx="12700" cy="664845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638A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1" name="Group 30"/>
          <p:cNvGrpSpPr/>
          <p:nvPr/>
        </p:nvGrpSpPr>
        <p:grpSpPr>
          <a:xfrm>
            <a:off x="6758940" y="5904231"/>
            <a:ext cx="1795145" cy="833120"/>
            <a:chOff x="-2045288" y="1721026"/>
            <a:chExt cx="3505200" cy="609600"/>
          </a:xfrm>
        </p:grpSpPr>
        <p:sp>
          <p:nvSpPr>
            <p:cNvPr id="32" name="Rounded Rectangle 31"/>
            <p:cNvSpPr/>
            <p:nvPr/>
          </p:nvSpPr>
          <p:spPr bwMode="auto">
            <a:xfrm>
              <a:off x="-1892614" y="1721026"/>
              <a:ext cx="3200400" cy="609600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rgbClr val="00638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638A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-2045288" y="1753734"/>
              <a:ext cx="3505200" cy="5148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 dirty="0">
                  <a:solidFill>
                    <a:srgbClr val="00638A"/>
                  </a:solidFill>
                  <a:latin typeface="Calibri" pitchFamily="34" charset="0"/>
                </a:rPr>
                <a:t>“</a:t>
              </a:r>
              <a:r>
                <a:rPr lang="zh-CN" altLang="en-US" sz="2000" dirty="0">
                  <a:solidFill>
                    <a:srgbClr val="00638A"/>
                  </a:solidFill>
                  <a:latin typeface="Calibri" pitchFamily="34" charset="0"/>
                </a:rPr>
                <a:t>后面板</a:t>
              </a:r>
              <a:r>
                <a:rPr lang="en-US" altLang="zh-CN" sz="2000" dirty="0">
                  <a:solidFill>
                    <a:srgbClr val="00638A"/>
                  </a:solidFill>
                  <a:latin typeface="Calibri" pitchFamily="34" charset="0"/>
                </a:rPr>
                <a:t>/</a:t>
              </a:r>
              <a:r>
                <a:rPr lang="zh-CN" altLang="en-US" sz="2000" dirty="0">
                  <a:solidFill>
                    <a:srgbClr val="00638A"/>
                  </a:solidFill>
                  <a:latin typeface="Calibri" pitchFamily="34" charset="0"/>
                </a:rPr>
                <a:t>程序框图</a:t>
              </a:r>
              <a:r>
                <a:rPr lang="en-US" sz="2000" dirty="0">
                  <a:solidFill>
                    <a:srgbClr val="00638A"/>
                  </a:solidFill>
                  <a:latin typeface="Calibri" pitchFamily="34" charset="0"/>
                </a:rPr>
                <a:t>”= </a:t>
              </a:r>
              <a:r>
                <a:rPr lang="zh-CN" altLang="en-US" sz="2000" dirty="0">
                  <a:solidFill>
                    <a:srgbClr val="00638A"/>
                  </a:solidFill>
                  <a:latin typeface="Calibri" pitchFamily="34" charset="0"/>
                </a:rPr>
                <a:t>代码</a:t>
              </a:r>
              <a:endParaRPr lang="en-US" sz="2000" dirty="0">
                <a:solidFill>
                  <a:srgbClr val="00638A"/>
                </a:solidFill>
                <a:latin typeface="Calibri" pitchFamily="34" charset="0"/>
              </a:endParaRPr>
            </a:p>
          </p:txBody>
        </p:sp>
      </p:grp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1238250" y="1073150"/>
            <a:ext cx="6756400" cy="5975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三、</a:t>
            </a:r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+mn-ea"/>
              </a:rPr>
              <a:t>NI myDAQ软件</a:t>
            </a:r>
            <a:endParaRPr lang="zh-CN" altLang="en-US" sz="2800" b="1" dirty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0715" y="2007590"/>
            <a:ext cx="8286750" cy="165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ü"/>
              <a:defRPr/>
            </a:pPr>
            <a:endParaRPr lang="en-US" altLang="zh-CN" sz="1800" b="1" dirty="0">
              <a:solidFill>
                <a:srgbClr val="0000FF"/>
              </a:solidFill>
              <a:latin typeface="Times New Roman" pitchFamily="18" charset="0"/>
              <a:ea typeface="+mn-ea"/>
              <a:cs typeface="Times New Roman" pitchFamily="18" charset="0"/>
              <a:sym typeface="+mn-ea"/>
            </a:endParaRPr>
          </a:p>
          <a:p>
            <a:pPr marL="342900" indent="-34290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ü"/>
              <a:defRPr/>
            </a:pPr>
            <a:r>
              <a:rPr lang="en-US" altLang="zh-CN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图形化编程语言</a:t>
            </a:r>
          </a:p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ü"/>
              <a:defRPr/>
            </a:pPr>
            <a:r>
              <a:rPr lang="en-US" altLang="zh-CN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   实现采集、分析和显示数据</a:t>
            </a:r>
            <a:endParaRPr lang="en-US" altLang="zh-CN" sz="1800" b="1" dirty="0">
              <a:solidFill>
                <a:schemeClr val="tx1"/>
              </a:solidFill>
              <a:latin typeface="Times New Roman" pitchFamily="18" charset="0"/>
              <a:ea typeface="+mn-ea"/>
              <a:cs typeface="Times New Roman" pitchFamily="18" charset="0"/>
              <a:sym typeface="+mn-ea"/>
            </a:endParaRP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ü"/>
              <a:defRPr/>
            </a:pPr>
            <a:endParaRPr lang="en-US" altLang="zh-CN" sz="1800" b="1" dirty="0">
              <a:solidFill>
                <a:srgbClr val="0000FF"/>
              </a:solidFill>
              <a:latin typeface="Times New Roman" pitchFamily="18" charset="0"/>
              <a:ea typeface="+mn-ea"/>
              <a:cs typeface="Times New Roman" pitchFamily="18" charset="0"/>
              <a:sym typeface="+mn-ea"/>
            </a:endParaRPr>
          </a:p>
        </p:txBody>
      </p:sp>
      <p:pic>
        <p:nvPicPr>
          <p:cNvPr id="1182723" name="Picture 3" descr="aap_text"/>
          <p:cNvPicPr>
            <a:picLocks noGrp="1" noChangeAspect="1" noChangeArrowheads="1"/>
          </p:cNvPicPr>
          <p:nvPr>
            <p:ph sz="half" idx="1"/>
          </p:nvPr>
        </p:nvPicPr>
        <p:blipFill>
          <a:blip cstate="print"/>
          <a:srcRect l="1105" t="2915" r="-1105" b="20664"/>
          <a:stretch>
            <a:fillRect/>
          </a:stretch>
        </p:blipFill>
        <p:spPr>
          <a:xfrm>
            <a:off x="2589420" y="3660350"/>
            <a:ext cx="4470400" cy="1793875"/>
          </a:xfrm>
          <a:noFill/>
        </p:spPr>
      </p:pic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1238250" y="1073150"/>
            <a:ext cx="6756400" cy="5975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三、</a:t>
            </a:r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+mn-ea"/>
              </a:rPr>
              <a:t>NI myDAQ软件</a:t>
            </a:r>
            <a:endParaRPr lang="zh-CN" altLang="en-US" sz="2800" b="1" dirty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21550" y="2123855"/>
            <a:ext cx="8286750" cy="1914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ü"/>
              <a:defRPr/>
            </a:pPr>
            <a:endParaRPr lang="en-US" altLang="zh-CN" sz="1000" b="1" dirty="0">
              <a:solidFill>
                <a:srgbClr val="0000FF"/>
              </a:solidFill>
              <a:latin typeface="Times New Roman" pitchFamily="18" charset="0"/>
              <a:ea typeface="+mn-ea"/>
              <a:cs typeface="Times New Roman" pitchFamily="18" charset="0"/>
              <a:sym typeface="+mn-ea"/>
            </a:endParaRP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ü"/>
              <a:defRPr/>
            </a:pPr>
            <a:r>
              <a:rPr lang="zh-CN" altLang="en-US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基于</a:t>
            </a:r>
            <a:r>
              <a:rPr lang="en-US" altLang="zh-CN" sz="1800" b="1" dirty="0" err="1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Labview对myDAQ编程操作</a:t>
            </a:r>
            <a:r>
              <a:rPr lang="en-US" altLang="zh-CN"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——调用DAQ Assistant Express VI</a:t>
            </a:r>
          </a:p>
          <a:p>
            <a:pPr marL="742950" lvl="1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Arial" charset="0"/>
              <a:buChar char="•"/>
              <a:defRPr/>
            </a:pPr>
            <a:r>
              <a:rPr lang="zh-CN" altLang="en-US"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后面板上右键，测量I/O&gt;&gt;DAQmx Data Acquisition</a:t>
            </a:r>
          </a:p>
          <a:p>
            <a:pPr marL="742950" lvl="1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Arial" charset="0"/>
              <a:buChar char="•"/>
              <a:defRPr/>
            </a:pPr>
            <a:r>
              <a:rPr lang="zh-CN" altLang="en-US"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依据 </a:t>
            </a:r>
            <a:r>
              <a:rPr lang="zh-CN" altLang="en-US" sz="1800" b="1" dirty="0">
                <a:solidFill>
                  <a:srgbClr val="0070C0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新建向导 </a:t>
            </a:r>
            <a:r>
              <a:rPr lang="zh-CN" altLang="en-US"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创建并设置数据采集任务</a:t>
            </a:r>
          </a:p>
          <a:p>
            <a:pPr marL="742950" lvl="1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Arial" charset="0"/>
              <a:buChar char="•"/>
              <a:defRPr/>
            </a:pPr>
            <a:r>
              <a:rPr lang="zh-CN" altLang="en-US"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DAQ Assistant Express VI图标下出现Data端子，</a:t>
            </a:r>
            <a:r>
              <a:rPr lang="zh-CN" altLang="en-US" sz="1800" b="1" dirty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采集</a:t>
            </a:r>
            <a:r>
              <a:rPr lang="zh-CN" altLang="en-US"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任务建立完成</a:t>
            </a:r>
          </a:p>
        </p:txBody>
      </p:sp>
      <p:pic>
        <p:nvPicPr>
          <p:cNvPr id="2" name="图片 48"/>
          <p:cNvPicPr>
            <a:picLocks noChangeAspect="1"/>
          </p:cNvPicPr>
          <p:nvPr/>
        </p:nvPicPr>
        <p:blipFill>
          <a:blip r:embed="rId3"/>
          <a:srcRect t="16935" b="26224"/>
          <a:stretch>
            <a:fillRect/>
          </a:stretch>
        </p:blipFill>
        <p:spPr>
          <a:xfrm>
            <a:off x="1740115" y="4509120"/>
            <a:ext cx="5125720" cy="13030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1238250" y="1073150"/>
            <a:ext cx="6756400" cy="5975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三、</a:t>
            </a:r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+mn-ea"/>
              </a:rPr>
              <a:t>NI myDAQ软件</a:t>
            </a:r>
            <a:endParaRPr lang="zh-CN" altLang="en-US" sz="2800" b="1" dirty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Picture 3" descr="exfind.bmp"/>
          <p:cNvPicPr>
            <a:picLocks noChangeAspect="1" noChangeArrowheads="1"/>
          </p:cNvPicPr>
          <p:nvPr/>
        </p:nvPicPr>
        <p:blipFill>
          <a:blip cstate="print"/>
          <a:srcRect/>
          <a:stretch>
            <a:fillRect/>
          </a:stretch>
        </p:blipFill>
        <p:spPr bwMode="auto">
          <a:xfrm>
            <a:off x="3593318" y="2276480"/>
            <a:ext cx="5371465" cy="374523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  <p:sp>
        <p:nvSpPr>
          <p:cNvPr id="2" name="文本框 1"/>
          <p:cNvSpPr txBox="1"/>
          <p:nvPr/>
        </p:nvSpPr>
        <p:spPr>
          <a:xfrm>
            <a:off x="431540" y="2078850"/>
            <a:ext cx="3100070" cy="18374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ü"/>
              <a:defRPr/>
            </a:pPr>
            <a:endParaRPr lang="en-US" altLang="zh-CN" sz="1000" b="1" dirty="0">
              <a:solidFill>
                <a:srgbClr val="0000FF"/>
              </a:solidFill>
              <a:latin typeface="Times New Roman" pitchFamily="18" charset="0"/>
              <a:ea typeface="+mn-ea"/>
              <a:cs typeface="Times New Roman" pitchFamily="18" charset="0"/>
              <a:sym typeface="+mn-ea"/>
            </a:endParaRP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ü"/>
              <a:defRPr/>
            </a:pPr>
            <a:r>
              <a:rPr lang="en-US" altLang="zh-CN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LabVIEW范例查找器</a:t>
            </a:r>
          </a:p>
          <a:p>
            <a:pPr marL="285750" lvl="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Arial" charset="0"/>
              <a:buChar char="•"/>
              <a:defRPr/>
            </a:pPr>
            <a:r>
              <a:rPr lang="en-US" altLang="zh-CN"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内置许多</a:t>
            </a:r>
            <a:r>
              <a:rPr lang="zh-CN" altLang="en-US"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现成的应用范例</a:t>
            </a:r>
            <a:r>
              <a:rPr lang="zh-CN" altLang="en-US" sz="1800" b="1" dirty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，</a:t>
            </a:r>
            <a:r>
              <a:rPr lang="en-US" altLang="zh-CN"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简化编程复杂度</a:t>
            </a:r>
          </a:p>
          <a:p>
            <a:pPr marL="285750" lvl="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Arial" charset="0"/>
              <a:buChar char="•"/>
              <a:defRPr/>
            </a:pPr>
            <a:r>
              <a:rPr lang="en-US" altLang="zh-CN"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便于与硬件集成</a:t>
            </a:r>
          </a:p>
        </p:txBody>
      </p: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1238250" y="1073150"/>
            <a:ext cx="6756400" cy="5975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三、</a:t>
            </a:r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+mn-ea"/>
              </a:rPr>
              <a:t>NI myDAQ软件</a:t>
            </a:r>
            <a:endParaRPr lang="zh-CN" altLang="en-US" sz="2800" b="1" dirty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1238250" y="1073150"/>
            <a:ext cx="6756400" cy="5975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四、</a:t>
            </a:r>
            <a:r>
              <a:rPr lang="en-US" altLang="zh-CN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NI MyDAQ</a:t>
            </a:r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的应用</a:t>
            </a:r>
          </a:p>
        </p:txBody>
      </p:sp>
      <p:sp>
        <p:nvSpPr>
          <p:cNvPr id="8" name="矩形 6"/>
          <p:cNvSpPr>
            <a:spLocks noChangeArrowheads="1"/>
          </p:cNvSpPr>
          <p:nvPr/>
        </p:nvSpPr>
        <p:spPr bwMode="auto">
          <a:xfrm>
            <a:off x="571500" y="2139950"/>
            <a:ext cx="57785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采用</a:t>
            </a:r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PC</a:t>
            </a: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构成虚拟仪器系统</a:t>
            </a:r>
          </a:p>
        </p:txBody>
      </p:sp>
      <p:pic>
        <p:nvPicPr>
          <p:cNvPr id="35843" name="Picture 3" descr="8013a_ill"/>
          <p:cNvPicPr>
            <a:picLocks noChangeAspect="1" noChangeArrowheads="1"/>
          </p:cNvPicPr>
          <p:nvPr/>
        </p:nvPicPr>
        <p:blipFill>
          <a:blip cstate="print"/>
          <a:srcRect/>
          <a:stretch>
            <a:fillRect/>
          </a:stretch>
        </p:blipFill>
        <p:spPr bwMode="auto">
          <a:xfrm>
            <a:off x="577215" y="2975610"/>
            <a:ext cx="8078470" cy="340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358575-3CE5-4C9F-B98F-A92EC04A99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EC92038-9463-44CE-860C-B86DF0A5E6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1238250" y="1076331"/>
            <a:ext cx="6756400" cy="5911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一、背景</a:t>
            </a:r>
          </a:p>
        </p:txBody>
      </p:sp>
      <p:sp>
        <p:nvSpPr>
          <p:cNvPr id="6" name="矩形 5"/>
          <p:cNvSpPr/>
          <p:nvPr/>
        </p:nvSpPr>
        <p:spPr>
          <a:xfrm>
            <a:off x="393700" y="2078850"/>
            <a:ext cx="835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>
              <a:lnSpc>
                <a:spcPct val="120000"/>
              </a:lnSpc>
              <a:spcBef>
                <a:spcPts val="600"/>
              </a:spcBef>
              <a:buClr>
                <a:srgbClr val="C00000"/>
              </a:buClr>
              <a:buFont typeface="Wingdings" pitchFamily="2" charset="2"/>
              <a:buNone/>
            </a:pPr>
            <a:r>
              <a:rPr lang="en-US" altLang="zh-CN" sz="2000" b="1" dirty="0">
                <a:ln>
                  <a:noFill/>
                </a:ln>
                <a:uLnTx/>
                <a:uFillTx/>
                <a:latin typeface="Times New Roman" pitchFamily="18" charset="0"/>
                <a:ea typeface="宋体" charset="0"/>
                <a:sym typeface="+mn-ea"/>
              </a:rPr>
              <a:t>N</a:t>
            </a:r>
            <a:r>
              <a:rPr lang="zh-CN" altLang="en-US" sz="2000" b="1" dirty="0">
                <a:ln>
                  <a:noFill/>
                </a:ln>
                <a:uLnTx/>
                <a:uFillTx/>
                <a:latin typeface="Times New Roman" pitchFamily="18" charset="0"/>
                <a:ea typeface="宋体" charset="0"/>
                <a:sym typeface="+mn-ea"/>
              </a:rPr>
              <a:t>I myDAQ 是一种典型的基于</a:t>
            </a:r>
            <a:r>
              <a:rPr lang="zh-CN" altLang="en-US" sz="2000" b="1" kern="10" spc="-4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宋体" charset="0"/>
                <a:ea typeface="宋体" charset="0"/>
                <a:cs typeface="Arial"/>
                <a:sym typeface="+mn-ea"/>
              </a:rPr>
              <a:t>数据采集(DAQ)的虚拟仪器设备</a:t>
            </a:r>
            <a:r>
              <a:rPr lang="zh-CN" altLang="en-US" sz="2000" b="1" dirty="0">
                <a:ln>
                  <a:noFill/>
                </a:ln>
                <a:uLnTx/>
                <a:uFillTx/>
                <a:latin typeface="宋体" charset="0"/>
                <a:ea typeface="宋体" charset="0"/>
                <a:sym typeface="+mn-ea"/>
              </a:rPr>
              <a:t>。</a:t>
            </a:r>
            <a:endParaRPr lang="en-US" altLang="zh-CN" sz="2000" b="1" dirty="0">
              <a:latin typeface="宋体" charset="0"/>
              <a:ea typeface="宋体" charset="0"/>
              <a:cs typeface="Times New Roman" pitchFamily="18" charset="0"/>
            </a:endParaRPr>
          </a:p>
        </p:txBody>
      </p:sp>
      <p:pic>
        <p:nvPicPr>
          <p:cNvPr id="8" name="Picture 7" descr="07131001-1.tif"/>
          <p:cNvPicPr preferRelativeResize="0"/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5053330" y="2760112"/>
            <a:ext cx="1924050" cy="1634490"/>
          </a:xfrm>
          <a:prstGeom prst="round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6924040" y="2906162"/>
            <a:ext cx="194818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信号处理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310120" y="4757822"/>
            <a:ext cx="117602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控制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448560" y="2906162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电子线路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372360" y="4757822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300" b="1" dirty="0"/>
              <a:t>自动测量</a:t>
            </a:r>
            <a:endParaRPr lang="en-US" sz="2300" b="1" dirty="0"/>
          </a:p>
        </p:txBody>
      </p:sp>
      <p:pic>
        <p:nvPicPr>
          <p:cNvPr id="23" name="Picture 5"/>
          <p:cNvPicPr preferRelativeResize="0">
            <a:picLocks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5053330" y="4762267"/>
            <a:ext cx="1924050" cy="1624330"/>
          </a:xfrm>
          <a:prstGeom prst="round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 descr="circuits.jpg"/>
          <p:cNvPicPr preferRelativeResize="0"/>
          <p:nvPr/>
        </p:nvPicPr>
        <p:blipFill>
          <a:blip r:embed="rId5" cstate="screen"/>
          <a:stretch>
            <a:fillRect/>
          </a:stretch>
        </p:blipFill>
        <p:spPr>
          <a:xfrm>
            <a:off x="563245" y="2760112"/>
            <a:ext cx="1939290" cy="1634490"/>
          </a:xfrm>
          <a:prstGeom prst="round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9" name="Content Placeholder 6" descr="07131002-1.tif"/>
          <p:cNvPicPr preferRelativeResize="0"/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563245" y="4764172"/>
            <a:ext cx="1939290" cy="1622425"/>
          </a:xfrm>
          <a:prstGeom prst="round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37D69A-D556-4BAA-9A8B-4A2AE8C1BE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58B20AF-3E04-41DC-A681-DC64F70109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1238250" y="1073150"/>
            <a:ext cx="6756400" cy="5975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四、</a:t>
            </a:r>
            <a:r>
              <a:rPr lang="en-US" altLang="zh-CN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NI MyDAQ</a:t>
            </a:r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的应用</a:t>
            </a:r>
          </a:p>
        </p:txBody>
      </p:sp>
      <p:sp>
        <p:nvSpPr>
          <p:cNvPr id="8" name="矩形 6"/>
          <p:cNvSpPr>
            <a:spLocks noChangeArrowheads="1"/>
          </p:cNvSpPr>
          <p:nvPr/>
        </p:nvSpPr>
        <p:spPr bwMode="auto">
          <a:xfrm>
            <a:off x="571500" y="2033845"/>
            <a:ext cx="57785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3. </a:t>
            </a: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应用实例——反射式心率计</a:t>
            </a:r>
          </a:p>
        </p:txBody>
      </p:sp>
      <p:sp>
        <p:nvSpPr>
          <p:cNvPr id="25603" name="文本框 3"/>
          <p:cNvSpPr txBox="1"/>
          <p:nvPr/>
        </p:nvSpPr>
        <p:spPr>
          <a:xfrm>
            <a:off x="672465" y="2597150"/>
            <a:ext cx="7170420" cy="3962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lvl="0" indent="-342900">
              <a:buClrTx/>
              <a:buFont typeface="Wingdings" charset="0"/>
              <a:buChar char="n"/>
            </a:pPr>
            <a:r>
              <a:rPr lang="zh-CN" altLang="en-US" sz="2000" b="1" dirty="0">
                <a:solidFill>
                  <a:srgbClr val="0000FF"/>
                </a:solidFill>
                <a:latin typeface="Calibri" pitchFamily="34" charset="0"/>
                <a:ea typeface="宋体" pitchFamily="2" charset="-122"/>
              </a:rPr>
              <a:t>搭建电路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3070"/>
            <a:ext cx="9144000" cy="304124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30969" r="5212" b="32938"/>
          <a:stretch/>
        </p:blipFill>
        <p:spPr>
          <a:xfrm rot="10800000">
            <a:off x="206515" y="2348880"/>
            <a:ext cx="8594371" cy="324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69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1238250" y="1073150"/>
            <a:ext cx="6756400" cy="5975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四、</a:t>
            </a:r>
            <a:r>
              <a:rPr lang="en-US" altLang="zh-CN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NI MyDAQ</a:t>
            </a:r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的应用</a:t>
            </a:r>
          </a:p>
        </p:txBody>
      </p:sp>
      <p:sp>
        <p:nvSpPr>
          <p:cNvPr id="25603" name="文本框 3"/>
          <p:cNvSpPr txBox="1"/>
          <p:nvPr/>
        </p:nvSpPr>
        <p:spPr>
          <a:xfrm>
            <a:off x="672465" y="2258870"/>
            <a:ext cx="717042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lvl="0" indent="-342900">
              <a:buClrTx/>
              <a:buFont typeface="Wingdings" charset="0"/>
              <a:buChar char="n"/>
            </a:pPr>
            <a:r>
              <a:rPr lang="zh-CN" altLang="en-US" sz="2000" b="1" dirty="0">
                <a:solidFill>
                  <a:srgbClr val="0000FF"/>
                </a:solidFill>
                <a:latin typeface="Calibri" pitchFamily="34" charset="0"/>
                <a:ea typeface="宋体" pitchFamily="2" charset="-122"/>
              </a:rPr>
              <a:t>连接到NI myDAQ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8" t="5116" r="7919"/>
          <a:stretch/>
        </p:blipFill>
        <p:spPr>
          <a:xfrm>
            <a:off x="888495" y="2798930"/>
            <a:ext cx="4140460" cy="328709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8" t="8532" r="14677" b="15343"/>
          <a:stretch/>
        </p:blipFill>
        <p:spPr>
          <a:xfrm>
            <a:off x="5028955" y="3879050"/>
            <a:ext cx="3240360" cy="257453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92244" y="3023955"/>
            <a:ext cx="7156366" cy="3105345"/>
            <a:chOff x="855" y="4285"/>
            <a:chExt cx="13415" cy="6378"/>
          </a:xfrm>
        </p:grpSpPr>
        <p:pic>
          <p:nvPicPr>
            <p:cNvPr id="5" name="图片 5" descr="05283"/>
            <p:cNvPicPr>
              <a:picLocks noChangeAspect="1"/>
            </p:cNvPicPr>
            <p:nvPr/>
          </p:nvPicPr>
          <p:blipFill>
            <a:blip/>
            <a:srcRect l="13992" t="34479" r="25188" b="35008"/>
            <a:stretch>
              <a:fillRect/>
            </a:stretch>
          </p:blipFill>
          <p:spPr>
            <a:xfrm>
              <a:off x="855" y="4285"/>
              <a:ext cx="5915" cy="5275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pic>
        <p:pic>
          <p:nvPicPr>
            <p:cNvPr id="6" name="图片 7" descr="05284"/>
            <p:cNvPicPr>
              <a:picLocks noChangeAspect="1"/>
            </p:cNvPicPr>
            <p:nvPr/>
          </p:nvPicPr>
          <p:blipFill>
            <a:blip/>
            <a:srcRect l="15611" t="34341" r="21223" b="33965"/>
            <a:stretch>
              <a:fillRect/>
            </a:stretch>
          </p:blipFill>
          <p:spPr>
            <a:xfrm>
              <a:off x="8110" y="5165"/>
              <a:ext cx="6160" cy="5498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pic>
      </p:grpSp>
      <p:sp>
        <p:nvSpPr>
          <p:cNvPr id="7" name="矩形 6"/>
          <p:cNvSpPr/>
          <p:nvPr/>
        </p:nvSpPr>
        <p:spPr>
          <a:xfrm>
            <a:off x="566555" y="2105161"/>
            <a:ext cx="36038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采用虚拟示波器观测心跳波形</a:t>
            </a:r>
            <a:r>
              <a:rPr lang="en-US" altLang="zh-CN" sz="2000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182754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1238250" y="1073150"/>
            <a:ext cx="6756400" cy="5975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四、</a:t>
            </a:r>
            <a:r>
              <a:rPr lang="en-US" altLang="zh-CN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NI MyDAQ</a:t>
            </a:r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的应用</a:t>
            </a:r>
          </a:p>
        </p:txBody>
      </p:sp>
      <p:sp>
        <p:nvSpPr>
          <p:cNvPr id="25603" name="文本框 3"/>
          <p:cNvSpPr txBox="1"/>
          <p:nvPr/>
        </p:nvSpPr>
        <p:spPr>
          <a:xfrm>
            <a:off x="762475" y="2233810"/>
            <a:ext cx="717042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lvl="0" indent="-342900">
              <a:buClrTx/>
              <a:buFont typeface="Wingdings" charset="0"/>
              <a:buChar char="n"/>
            </a:pPr>
            <a:r>
              <a:rPr lang="zh-CN" altLang="en-US" sz="2000" b="1" dirty="0">
                <a:solidFill>
                  <a:srgbClr val="0000FF"/>
                </a:solidFill>
                <a:latin typeface="Calibri" pitchFamily="34" charset="0"/>
                <a:ea typeface="宋体" pitchFamily="2" charset="-122"/>
              </a:rPr>
              <a:t>编写LabVIEW程序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6"/>
          <a:stretch/>
        </p:blipFill>
        <p:spPr>
          <a:xfrm>
            <a:off x="566555" y="2888940"/>
            <a:ext cx="7897788" cy="337537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1238250" y="1076331"/>
            <a:ext cx="6756400" cy="5911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四、</a:t>
            </a:r>
            <a:r>
              <a:rPr lang="en-US" altLang="zh-CN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NI MyDAQ</a:t>
            </a:r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的应用</a:t>
            </a:r>
          </a:p>
        </p:txBody>
      </p:sp>
      <p:sp>
        <p:nvSpPr>
          <p:cNvPr id="8" name="矩形 6"/>
          <p:cNvSpPr>
            <a:spLocks noChangeArrowheads="1"/>
          </p:cNvSpPr>
          <p:nvPr/>
        </p:nvSpPr>
        <p:spPr bwMode="auto">
          <a:xfrm>
            <a:off x="206515" y="1925363"/>
            <a:ext cx="57785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3. </a:t>
            </a: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应用实例——反射式心率计</a:t>
            </a:r>
          </a:p>
        </p:txBody>
      </p:sp>
      <p:sp>
        <p:nvSpPr>
          <p:cNvPr id="25603" name="文本框 3"/>
          <p:cNvSpPr txBox="1"/>
          <p:nvPr/>
        </p:nvSpPr>
        <p:spPr>
          <a:xfrm>
            <a:off x="521550" y="2314117"/>
            <a:ext cx="710690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lvl="0" indent="-342900">
              <a:buClrTx/>
              <a:buFont typeface="Wingdings" charset="0"/>
              <a:buChar char="n"/>
            </a:pPr>
            <a:r>
              <a:rPr lang="zh-CN" altLang="en-US" sz="2000" b="1" dirty="0">
                <a:solidFill>
                  <a:srgbClr val="FF0000"/>
                </a:solidFill>
                <a:latin typeface="Calibri" pitchFamily="34" charset="0"/>
                <a:ea typeface="宋体" pitchFamily="2" charset="-122"/>
              </a:rPr>
              <a:t>编写LabVIEW程序</a:t>
            </a:r>
          </a:p>
        </p:txBody>
      </p:sp>
      <p:sp>
        <p:nvSpPr>
          <p:cNvPr id="3" name="矩形 2"/>
          <p:cNvSpPr/>
          <p:nvPr/>
        </p:nvSpPr>
        <p:spPr>
          <a:xfrm>
            <a:off x="386535" y="214951"/>
            <a:ext cx="2515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buClrTx/>
              <a:buFont typeface="Wingdings" charset="0"/>
              <a:buChar char="n"/>
            </a:pPr>
            <a:r>
              <a:rPr lang="zh-CN" altLang="en-US" sz="2000" b="1" dirty="0">
                <a:solidFill>
                  <a:srgbClr val="0000FF"/>
                </a:solidFill>
                <a:latin typeface="Calibri" pitchFamily="34" charset="0"/>
              </a:rPr>
              <a:t>LabVIEW程序代码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331640" y="2666150"/>
            <a:ext cx="6046444" cy="417323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1238250" y="1076331"/>
            <a:ext cx="6756400" cy="5911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四、</a:t>
            </a:r>
            <a:r>
              <a:rPr lang="en-US" altLang="zh-CN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NI MyDAQ</a:t>
            </a:r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的应用</a:t>
            </a:r>
          </a:p>
        </p:txBody>
      </p:sp>
      <p:sp>
        <p:nvSpPr>
          <p:cNvPr id="8" name="矩形 6"/>
          <p:cNvSpPr>
            <a:spLocks noChangeArrowheads="1"/>
          </p:cNvSpPr>
          <p:nvPr/>
        </p:nvSpPr>
        <p:spPr bwMode="auto">
          <a:xfrm>
            <a:off x="571500" y="2139950"/>
            <a:ext cx="57785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3. </a:t>
            </a: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应用实例——反射式心率计</a:t>
            </a:r>
          </a:p>
        </p:txBody>
      </p:sp>
      <p:sp>
        <p:nvSpPr>
          <p:cNvPr id="25603" name="文本框 3"/>
          <p:cNvSpPr txBox="1"/>
          <p:nvPr/>
        </p:nvSpPr>
        <p:spPr>
          <a:xfrm>
            <a:off x="672465" y="2597150"/>
            <a:ext cx="717042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lvl="0" indent="-342900">
              <a:buClrTx/>
              <a:buFont typeface="Wingdings" charset="0"/>
              <a:buChar char="n"/>
            </a:pPr>
            <a:r>
              <a:rPr lang="zh-CN" altLang="en-US" sz="2000" b="1" dirty="0">
                <a:solidFill>
                  <a:srgbClr val="FF0000"/>
                </a:solidFill>
                <a:latin typeface="Calibri" pitchFamily="34" charset="0"/>
                <a:ea typeface="宋体" pitchFamily="2" charset="-122"/>
              </a:rPr>
              <a:t>编写LabVIEW程序</a:t>
            </a:r>
          </a:p>
        </p:txBody>
      </p:sp>
      <p:sp>
        <p:nvSpPr>
          <p:cNvPr id="3" name="矩形 2"/>
          <p:cNvSpPr/>
          <p:nvPr/>
        </p:nvSpPr>
        <p:spPr>
          <a:xfrm>
            <a:off x="386535" y="214951"/>
            <a:ext cx="2515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buClrTx/>
              <a:buFont typeface="Wingdings" charset="0"/>
              <a:buChar char="n"/>
            </a:pPr>
            <a:r>
              <a:rPr lang="zh-CN" altLang="en-US" sz="2000" b="1" dirty="0">
                <a:solidFill>
                  <a:srgbClr val="0000FF"/>
                </a:solidFill>
                <a:latin typeface="Calibri" pitchFamily="34" charset="0"/>
              </a:rPr>
              <a:t>LabVIEW程序代码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016605" y="2990465"/>
            <a:ext cx="6075675" cy="3818049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 bwMode="auto">
          <a:xfrm>
            <a:off x="3356865" y="4014065"/>
            <a:ext cx="765085" cy="67507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4233907" y="5904275"/>
            <a:ext cx="765085" cy="67507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78785" y="2318347"/>
            <a:ext cx="94510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子</a:t>
            </a:r>
            <a:r>
              <a:rPr lang="en-US" altLang="zh-CN" b="1" dirty="0">
                <a:solidFill>
                  <a:srgbClr val="FF0000"/>
                </a:solidFill>
              </a:rPr>
              <a:t>VI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11" name="直接箭头连接符 10"/>
          <p:cNvCxnSpPr/>
          <p:nvPr/>
        </p:nvCxnSpPr>
        <p:spPr bwMode="auto">
          <a:xfrm flipV="1">
            <a:off x="4087875" y="2775547"/>
            <a:ext cx="1822234" cy="133738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triangle"/>
          </a:ln>
        </p:spPr>
      </p:cxnSp>
      <p:cxnSp>
        <p:nvCxnSpPr>
          <p:cNvPr id="13" name="直接箭头连接符 12"/>
          <p:cNvCxnSpPr/>
          <p:nvPr/>
        </p:nvCxnSpPr>
        <p:spPr bwMode="auto">
          <a:xfrm flipV="1">
            <a:off x="4765042" y="2796540"/>
            <a:ext cx="1260227" cy="301267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2034561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1238250" y="1076331"/>
            <a:ext cx="6756400" cy="5911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四、</a:t>
            </a:r>
            <a:r>
              <a:rPr lang="en-US" altLang="zh-CN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NI MyDAQ</a:t>
            </a:r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的应用</a:t>
            </a:r>
          </a:p>
        </p:txBody>
      </p:sp>
      <p:sp>
        <p:nvSpPr>
          <p:cNvPr id="8" name="矩形 6"/>
          <p:cNvSpPr>
            <a:spLocks noChangeArrowheads="1"/>
          </p:cNvSpPr>
          <p:nvPr/>
        </p:nvSpPr>
        <p:spPr bwMode="auto">
          <a:xfrm>
            <a:off x="571500" y="2139950"/>
            <a:ext cx="57785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3. </a:t>
            </a: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应用实例——反射式心率计</a:t>
            </a:r>
          </a:p>
        </p:txBody>
      </p:sp>
      <p:sp>
        <p:nvSpPr>
          <p:cNvPr id="25603" name="文本框 3"/>
          <p:cNvSpPr txBox="1"/>
          <p:nvPr/>
        </p:nvSpPr>
        <p:spPr>
          <a:xfrm>
            <a:off x="672465" y="2597150"/>
            <a:ext cx="717042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lvl="0" indent="-342900">
              <a:buClrTx/>
              <a:buFont typeface="Wingdings" charset="0"/>
              <a:buChar char="n"/>
            </a:pPr>
            <a:r>
              <a:rPr lang="zh-CN" altLang="en-US" sz="2000" b="1" dirty="0">
                <a:solidFill>
                  <a:srgbClr val="FF0000"/>
                </a:solidFill>
                <a:latin typeface="Calibri" pitchFamily="34" charset="0"/>
                <a:ea typeface="宋体" pitchFamily="2" charset="-122"/>
              </a:rPr>
              <a:t>LabVIEW 子</a:t>
            </a:r>
            <a:r>
              <a:rPr lang="en-US" altLang="zh-CN" sz="2000" b="1" dirty="0">
                <a:solidFill>
                  <a:srgbClr val="FF0000"/>
                </a:solidFill>
                <a:latin typeface="Calibri" pitchFamily="34" charset="0"/>
                <a:ea typeface="宋体" pitchFamily="2" charset="-122"/>
              </a:rPr>
              <a:t>VI </a:t>
            </a:r>
            <a:r>
              <a:rPr lang="zh-CN" altLang="en-US" sz="2000" b="1" dirty="0">
                <a:solidFill>
                  <a:srgbClr val="FF0000"/>
                </a:solidFill>
                <a:latin typeface="Calibri" pitchFamily="34" charset="0"/>
                <a:ea typeface="宋体" pitchFamily="2" charset="-122"/>
              </a:rPr>
              <a:t>程序</a:t>
            </a:r>
          </a:p>
        </p:txBody>
      </p:sp>
      <p:sp>
        <p:nvSpPr>
          <p:cNvPr id="3" name="矩形 2"/>
          <p:cNvSpPr/>
          <p:nvPr/>
        </p:nvSpPr>
        <p:spPr>
          <a:xfrm>
            <a:off x="386535" y="214951"/>
            <a:ext cx="2515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buClrTx/>
              <a:buFont typeface="Wingdings" charset="0"/>
              <a:buChar char="n"/>
            </a:pPr>
            <a:r>
              <a:rPr lang="zh-CN" altLang="en-US" sz="2000" b="1" dirty="0">
                <a:solidFill>
                  <a:srgbClr val="0000FF"/>
                </a:solidFill>
                <a:latin typeface="Calibri" pitchFamily="34" charset="0"/>
              </a:rPr>
              <a:t>LabVIEW程序代码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234619" y="3293983"/>
            <a:ext cx="2225529" cy="2925291"/>
          </a:xfrm>
          <a:prstGeom prst="rect">
            <a:avLst/>
          </a:prstGeom>
          <a:ln w="19050">
            <a:solidFill>
              <a:schemeClr val="tx1"/>
            </a:solidFill>
            <a:prstDash val="solid"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2681790" y="3293982"/>
            <a:ext cx="6225838" cy="2925291"/>
          </a:xfrm>
          <a:prstGeom prst="rect">
            <a:avLst/>
          </a:prstGeom>
          <a:ln w="19050">
            <a:solidFill>
              <a:schemeClr val="tx1"/>
            </a:solidFill>
            <a:prstDash val="solid"/>
          </a:ln>
        </p:spPr>
      </p:pic>
      <p:sp>
        <p:nvSpPr>
          <p:cNvPr id="6" name="矩形 5"/>
          <p:cNvSpPr/>
          <p:nvPr/>
        </p:nvSpPr>
        <p:spPr bwMode="auto">
          <a:xfrm>
            <a:off x="386535" y="6309320"/>
            <a:ext cx="2029882" cy="36004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dirty="0"/>
              <a:t>显示子</a:t>
            </a:r>
            <a:r>
              <a:rPr lang="en-US" altLang="zh-CN" sz="2000" dirty="0"/>
              <a:t>VI</a:t>
            </a:r>
            <a:r>
              <a:rPr lang="zh-CN" altLang="en-US" sz="2000" dirty="0"/>
              <a:t>程序</a:t>
            </a:r>
            <a:endParaRPr kumimoji="1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4481989" y="6310204"/>
            <a:ext cx="2925325" cy="36004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dirty="0"/>
              <a:t>定时判断子</a:t>
            </a:r>
            <a:r>
              <a:rPr lang="en-US" altLang="zh-CN" sz="2000" dirty="0"/>
              <a:t>VI</a:t>
            </a:r>
            <a:r>
              <a:rPr lang="zh-CN" altLang="en-US" sz="2000" dirty="0"/>
              <a:t>程序</a:t>
            </a:r>
            <a:endParaRPr kumimoji="1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94682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2400" b="1" kern="12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4. </a:t>
            </a:r>
            <a:r>
              <a:rPr lang="zh-CN" altLang="en-US" sz="2400" b="1" kern="12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应用举例:  温度采集与显示</a:t>
            </a:r>
          </a:p>
        </p:txBody>
      </p:sp>
      <p:pic>
        <p:nvPicPr>
          <p:cNvPr id="371715" name="Picture 3"/>
          <p:cNvPicPr>
            <a:picLocks noChangeAspect="1" noChangeArrowheads="1"/>
          </p:cNvPicPr>
          <p:nvPr/>
        </p:nvPicPr>
        <p:blipFill>
          <a:blip cstate="print"/>
          <a:srcRect/>
          <a:stretch>
            <a:fillRect/>
          </a:stretch>
        </p:blipFill>
        <p:spPr bwMode="auto">
          <a:xfrm>
            <a:off x="900695" y="2132130"/>
            <a:ext cx="4016188" cy="426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71714" name="Picture 2"/>
          <p:cNvPicPr>
            <a:picLocks noChangeAspect="1" noChangeArrowheads="1"/>
          </p:cNvPicPr>
          <p:nvPr/>
        </p:nvPicPr>
        <p:blipFill>
          <a:blip cstate="print"/>
          <a:srcRect/>
          <a:stretch>
            <a:fillRect/>
          </a:stretch>
        </p:blipFill>
        <p:spPr bwMode="auto">
          <a:xfrm>
            <a:off x="5647320" y="3779320"/>
            <a:ext cx="2705100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1238250" y="1076331"/>
            <a:ext cx="6756400" cy="5911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一、背景</a:t>
            </a:r>
          </a:p>
        </p:txBody>
      </p:sp>
      <p:sp>
        <p:nvSpPr>
          <p:cNvPr id="6" name="矩形 5"/>
          <p:cNvSpPr/>
          <p:nvPr/>
        </p:nvSpPr>
        <p:spPr>
          <a:xfrm>
            <a:off x="393700" y="2168860"/>
            <a:ext cx="8356600" cy="457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>
              <a:lnSpc>
                <a:spcPct val="120000"/>
              </a:lnSpc>
              <a:spcBef>
                <a:spcPts val="600"/>
              </a:spcBef>
              <a:buClr>
                <a:srgbClr val="C00000"/>
              </a:buClr>
              <a:buFont typeface="Wingdings" pitchFamily="2" charset="2"/>
              <a:buNone/>
            </a:pPr>
            <a:r>
              <a:rPr lang="en-US" altLang="zh-CN" sz="2000" b="1" dirty="0">
                <a:ln>
                  <a:noFill/>
                </a:ln>
                <a:uLnTx/>
                <a:uFillTx/>
                <a:latin typeface="Times New Roman" pitchFamily="18" charset="0"/>
                <a:ea typeface="宋体" charset="0"/>
                <a:sym typeface="+mn-ea"/>
              </a:rPr>
              <a:t>N</a:t>
            </a:r>
            <a:r>
              <a:rPr lang="zh-CN" altLang="en-US" sz="2000" b="1" dirty="0">
                <a:ln>
                  <a:noFill/>
                </a:ln>
                <a:uLnTx/>
                <a:uFillTx/>
                <a:latin typeface="Times New Roman" pitchFamily="18" charset="0"/>
                <a:ea typeface="宋体" charset="0"/>
                <a:sym typeface="+mn-ea"/>
              </a:rPr>
              <a:t>I myDAQ </a:t>
            </a:r>
            <a:r>
              <a:rPr lang="zh-CN" altLang="en-US" sz="2000" b="1" dirty="0">
                <a:ln>
                  <a:noFill/>
                </a:ln>
                <a:uLnTx/>
                <a:uFillTx/>
                <a:latin typeface="宋体" charset="0"/>
                <a:ea typeface="宋体" charset="0"/>
                <a:sym typeface="+mn-ea"/>
              </a:rPr>
              <a:t>配合</a:t>
            </a:r>
            <a:r>
              <a:rPr lang="zh-CN" altLang="en-US" sz="2000" b="1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Times New Roman" pitchFamily="18" charset="0"/>
                <a:ea typeface="宋体" charset="0"/>
                <a:sym typeface="+mn-ea"/>
              </a:rPr>
              <a:t>NI</a:t>
            </a:r>
            <a:r>
              <a:rPr lang="zh-CN" altLang="en-US" sz="2000" b="1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宋体" charset="0"/>
                <a:ea typeface="宋体" charset="0"/>
                <a:sym typeface="+mn-ea"/>
              </a:rPr>
              <a:t> </a:t>
            </a:r>
            <a:r>
              <a:rPr lang="zh-CN" altLang="en-US" sz="2000" b="1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Times New Roman" pitchFamily="18" charset="0"/>
                <a:ea typeface="宋体" charset="0"/>
                <a:sym typeface="+mn-ea"/>
              </a:rPr>
              <a:t>LabVIEW</a:t>
            </a:r>
            <a:r>
              <a:rPr lang="zh-CN" altLang="en-US" sz="2000" b="1" dirty="0">
                <a:ln>
                  <a:noFill/>
                </a:ln>
                <a:uLnTx/>
                <a:uFillTx/>
                <a:latin typeface="宋体" charset="0"/>
                <a:ea typeface="宋体" charset="0"/>
                <a:sym typeface="+mn-ea"/>
              </a:rPr>
              <a:t>软件平台，可以随时随地监控测控进程。</a:t>
            </a:r>
            <a:endParaRPr lang="en-US" altLang="zh-CN" sz="2000" b="1" dirty="0">
              <a:latin typeface="宋体" charset="0"/>
              <a:ea typeface="宋体" charset="0"/>
              <a:cs typeface="Times New Roman" pitchFamily="18" charset="0"/>
            </a:endParaRPr>
          </a:p>
        </p:txBody>
      </p:sp>
      <p:pic>
        <p:nvPicPr>
          <p:cNvPr id="4" name="图片 3" descr="a59fb5cf2397b16ca9491d7aaf7b11c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15" y="2921212"/>
            <a:ext cx="2743200" cy="1869440"/>
          </a:xfrm>
          <a:prstGeom prst="rect">
            <a:avLst/>
          </a:prstGeom>
        </p:spPr>
      </p:pic>
      <p:pic>
        <p:nvPicPr>
          <p:cNvPr id="2" name="图片 1" descr="6a957a828f57465a68104cb4077c4e29"/>
          <p:cNvPicPr>
            <a:picLocks noChangeAspect="1"/>
          </p:cNvPicPr>
          <p:nvPr/>
        </p:nvPicPr>
        <p:blipFill>
          <a:blip r:embed="rId4"/>
          <a:srcRect b="19781"/>
          <a:stretch>
            <a:fillRect/>
          </a:stretch>
        </p:blipFill>
        <p:spPr>
          <a:xfrm>
            <a:off x="1019175" y="4386792"/>
            <a:ext cx="3352165" cy="2017395"/>
          </a:xfrm>
          <a:prstGeom prst="rect">
            <a:avLst/>
          </a:prstGeom>
        </p:spPr>
      </p:pic>
      <p:pic>
        <p:nvPicPr>
          <p:cNvPr id="5" name="图片 4" descr="8157811556a6a74df6bdc58f9906ab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0355" y="2921212"/>
            <a:ext cx="4639945" cy="348297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2400" b="1" kern="12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应用举例: 音频信号采集与处理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cstate="print"/>
          <a:srcRect/>
          <a:stretch>
            <a:fillRect/>
          </a:stretch>
        </p:blipFill>
        <p:spPr bwMode="auto">
          <a:xfrm>
            <a:off x="1066800" y="2033845"/>
            <a:ext cx="7010400" cy="4612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617538"/>
            <a:ext cx="7993062" cy="1143000"/>
          </a:xfrm>
        </p:spPr>
        <p:txBody>
          <a:bodyPr>
            <a:normAutofit/>
          </a:bodyPr>
          <a:lstStyle/>
          <a:p>
            <a:r>
              <a:rPr lang="zh-CN" altLang="en-US" sz="2400" b="1" kern="12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应用举例：也可通过标准接口连接</a:t>
            </a:r>
            <a:r>
              <a:rPr lang="en-US" altLang="zh-CN" sz="2400" b="1" kern="12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PCB</a:t>
            </a:r>
            <a:r>
              <a:rPr lang="zh-CN" altLang="en-US" sz="2400" b="1" kern="12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板，扩展复杂功能</a:t>
            </a:r>
            <a:endParaRPr lang="en-US" sz="2400" b="1" kern="1200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pic>
        <p:nvPicPr>
          <p:cNvPr id="4" name="Picture 3" descr="IMG_2201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6" t="16137" r="23042" b="12361"/>
          <a:stretch>
            <a:fillRect/>
          </a:stretch>
        </p:blipFill>
        <p:spPr>
          <a:xfrm>
            <a:off x="522567" y="3052724"/>
            <a:ext cx="1485900" cy="1981200"/>
          </a:xfrm>
          <a:prstGeom prst="roundRect">
            <a:avLst>
              <a:gd name="adj" fmla="val 5093"/>
            </a:avLst>
          </a:prstGeom>
        </p:spPr>
      </p:pic>
      <p:pic>
        <p:nvPicPr>
          <p:cNvPr id="7" name="Picture 6" descr="IMG_2115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4" t="-1" r="14444" b="4369"/>
          <a:stretch>
            <a:fillRect/>
          </a:stretch>
        </p:blipFill>
        <p:spPr>
          <a:xfrm>
            <a:off x="2160867" y="3052724"/>
            <a:ext cx="2209800" cy="1981200"/>
          </a:xfrm>
          <a:prstGeom prst="roundRect">
            <a:avLst>
              <a:gd name="adj" fmla="val 7052"/>
            </a:avLst>
          </a:prstGeom>
        </p:spPr>
      </p:pic>
      <p:pic>
        <p:nvPicPr>
          <p:cNvPr id="10" name="Picture 9" descr="IMG_2146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3" r="15417"/>
          <a:stretch>
            <a:fillRect/>
          </a:stretch>
        </p:blipFill>
        <p:spPr>
          <a:xfrm>
            <a:off x="4561167" y="3052724"/>
            <a:ext cx="2209800" cy="1981200"/>
          </a:xfrm>
          <a:prstGeom prst="roundRect">
            <a:avLst>
              <a:gd name="adj" fmla="val 7052"/>
            </a:avLst>
          </a:prstGeom>
        </p:spPr>
      </p:pic>
      <p:pic>
        <p:nvPicPr>
          <p:cNvPr id="11" name="Picture 10" descr="qraybrxy4386581706289475147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03" b="9142"/>
          <a:stretch>
            <a:fillRect/>
          </a:stretch>
        </p:blipFill>
        <p:spPr>
          <a:xfrm rot="16200000">
            <a:off x="6344617" y="2643793"/>
            <a:ext cx="3045083" cy="1735178"/>
          </a:xfrm>
          <a:prstGeom prst="roundRect">
            <a:avLst>
              <a:gd name="adj" fmla="val 2531"/>
            </a:avLst>
          </a:prstGeom>
        </p:spPr>
      </p:pic>
    </p:spTree>
    <p:extLst>
      <p:ext uri="{BB962C8B-B14F-4D97-AF65-F5344CB8AC3E}">
        <p14:creationId xmlns:p14="http://schemas.microsoft.com/office/powerpoint/2010/main" val="21399744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1196625" y="1133745"/>
            <a:ext cx="7695565" cy="502335"/>
          </a:xfrm>
        </p:spPr>
        <p:txBody>
          <a:bodyPr/>
          <a:lstStyle/>
          <a:p>
            <a:r>
              <a:rPr lang="en-US" altLang="zh-CN" sz="2400" b="1" kern="12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5. </a:t>
            </a:r>
            <a:r>
              <a:rPr lang="zh-CN" altLang="en-US" sz="2400" b="1" kern="12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基于</a:t>
            </a:r>
            <a:r>
              <a:rPr lang="en-US" altLang="zh-CN" sz="2400" b="1" kern="12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myDAQ</a:t>
            </a:r>
            <a:r>
              <a:rPr lang="zh-CN" altLang="en-US" sz="2400" b="1" kern="12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的学生创新作品</a:t>
            </a:r>
          </a:p>
        </p:txBody>
      </p:sp>
      <p:pic>
        <p:nvPicPr>
          <p:cNvPr id="4" name="Picture 3" descr="IMG_0445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9800" y="2355850"/>
            <a:ext cx="4648200" cy="3200400"/>
          </a:xfrm>
          <a:prstGeom prst="roundRect">
            <a:avLst>
              <a:gd name="adj" fmla="val 8594"/>
            </a:avLst>
          </a:prstGeom>
        </p:spPr>
      </p:pic>
      <p:sp>
        <p:nvSpPr>
          <p:cNvPr id="58372" name="TextBox 4"/>
          <p:cNvSpPr txBox="1">
            <a:spLocks noChangeArrowheads="1"/>
          </p:cNvSpPr>
          <p:nvPr/>
        </p:nvSpPr>
        <p:spPr bwMode="auto">
          <a:xfrm>
            <a:off x="3048000" y="5861050"/>
            <a:ext cx="3505200" cy="8302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2400" dirty="0">
                <a:latin typeface="Arial Narrow" pitchFamily="34" charset="0"/>
                <a:ea typeface="微软雅黑" pitchFamily="34" charset="-122"/>
              </a:rPr>
              <a:t>数码听诊器</a:t>
            </a:r>
            <a:endParaRPr lang="en-US" altLang="zh-CN" sz="2400" dirty="0">
              <a:latin typeface="Arial Narrow" pitchFamily="34" charset="0"/>
              <a:ea typeface="微软雅黑" pitchFamily="34" charset="-122"/>
            </a:endParaRPr>
          </a:p>
          <a:p>
            <a:pPr algn="ctr"/>
            <a:r>
              <a:rPr lang="en-US" altLang="zh-CN" sz="2400" dirty="0">
                <a:latin typeface="Arial Narrow" pitchFamily="34" charset="0"/>
                <a:ea typeface="微软雅黑" pitchFamily="34" charset="-122"/>
              </a:rPr>
              <a:t>(</a:t>
            </a:r>
            <a:r>
              <a:rPr lang="zh-CN" altLang="en-US" sz="2400" dirty="0">
                <a:latin typeface="Arial Narrow" pitchFamily="34" charset="0"/>
                <a:ea typeface="微软雅黑" pitchFamily="34" charset="-122"/>
              </a:rPr>
              <a:t>北京大学</a:t>
            </a:r>
            <a:r>
              <a:rPr lang="en-US" altLang="zh-CN" sz="2400" dirty="0">
                <a:latin typeface="Arial Narrow" pitchFamily="34" charset="0"/>
                <a:ea typeface="微软雅黑" pitchFamily="34" charset="-122"/>
              </a:rPr>
              <a:t>)</a:t>
            </a:r>
            <a:endParaRPr lang="zh-CN" altLang="en-US" sz="2400" dirty="0">
              <a:latin typeface="Arial Narrow" pitchFamily="34" charset="0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4800" y="2293640"/>
            <a:ext cx="4655029" cy="3886200"/>
          </a:xfrm>
          <a:prstGeom prst="roundRect">
            <a:avLst>
              <a:gd name="adj" fmla="val 8594"/>
            </a:avLst>
          </a:prstGeom>
        </p:spPr>
      </p:pic>
      <p:pic>
        <p:nvPicPr>
          <p:cNvPr id="7" name="Picture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988840"/>
            <a:ext cx="4038600" cy="2819400"/>
          </a:xfrm>
          <a:prstGeom prst="roundRect">
            <a:avLst>
              <a:gd name="adj" fmla="val 8594"/>
            </a:avLst>
          </a:prstGeom>
        </p:spPr>
      </p:pic>
      <p:sp>
        <p:nvSpPr>
          <p:cNvPr id="59397" name="TextBox 7"/>
          <p:cNvSpPr txBox="1">
            <a:spLocks noChangeArrowheads="1"/>
          </p:cNvSpPr>
          <p:nvPr/>
        </p:nvSpPr>
        <p:spPr bwMode="auto">
          <a:xfrm>
            <a:off x="228600" y="5341640"/>
            <a:ext cx="4343400" cy="8302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2400" dirty="0">
                <a:latin typeface="Arial Narrow" pitchFamily="34" charset="0"/>
                <a:ea typeface="微软雅黑" pitchFamily="34" charset="-122"/>
              </a:rPr>
              <a:t>打地鼠游戏、温控杯</a:t>
            </a:r>
            <a:endParaRPr lang="en-US" altLang="zh-CN" sz="2400" dirty="0">
              <a:latin typeface="Arial Narrow" pitchFamily="34" charset="0"/>
              <a:ea typeface="微软雅黑" pitchFamily="34" charset="-122"/>
            </a:endParaRPr>
          </a:p>
          <a:p>
            <a:pPr algn="ctr"/>
            <a:r>
              <a:rPr lang="en-US" altLang="zh-CN" sz="2400" dirty="0">
                <a:latin typeface="Arial Narrow" pitchFamily="34" charset="0"/>
                <a:ea typeface="微软雅黑" pitchFamily="34" charset="-122"/>
              </a:rPr>
              <a:t>(</a:t>
            </a:r>
            <a:r>
              <a:rPr lang="zh-CN" altLang="en-US" sz="2400" dirty="0">
                <a:latin typeface="Arial Narrow" pitchFamily="34" charset="0"/>
                <a:ea typeface="微软雅黑" pitchFamily="34" charset="-122"/>
              </a:rPr>
              <a:t>天津大学</a:t>
            </a:r>
            <a:r>
              <a:rPr lang="en-US" altLang="zh-CN" sz="2400" dirty="0">
                <a:latin typeface="Arial Narrow" pitchFamily="34" charset="0"/>
                <a:ea typeface="微软雅黑" pitchFamily="34" charset="-122"/>
              </a:rPr>
              <a:t>)</a:t>
            </a:r>
            <a:endParaRPr lang="zh-CN" altLang="en-US" sz="2400" dirty="0">
              <a:latin typeface="Arial Narrow" pitchFamily="34" charset="0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27475" y="2043312"/>
            <a:ext cx="4876800" cy="3335733"/>
          </a:xfrm>
          <a:prstGeom prst="roundRect">
            <a:avLst>
              <a:gd name="adj" fmla="val 8594"/>
            </a:avLst>
          </a:prstGeom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247075" y="3719712"/>
            <a:ext cx="3429044" cy="2566392"/>
          </a:xfrm>
          <a:prstGeom prst="roundRect">
            <a:avLst>
              <a:gd name="adj" fmla="val 8594"/>
            </a:avLst>
          </a:prstGeom>
        </p:spPr>
      </p:pic>
      <p:sp>
        <p:nvSpPr>
          <p:cNvPr id="60421" name="TextBox 10"/>
          <p:cNvSpPr txBox="1">
            <a:spLocks noChangeArrowheads="1"/>
          </p:cNvSpPr>
          <p:nvPr/>
        </p:nvSpPr>
        <p:spPr bwMode="auto">
          <a:xfrm>
            <a:off x="751275" y="5624712"/>
            <a:ext cx="4267200" cy="8302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2400">
                <a:latin typeface="Arial Narrow" pitchFamily="34" charset="0"/>
                <a:ea typeface="微软雅黑" pitchFamily="34" charset="-122"/>
              </a:rPr>
              <a:t>手势控制器鼠标</a:t>
            </a:r>
            <a:endParaRPr lang="en-US" altLang="zh-CN" sz="2400">
              <a:latin typeface="Arial Narrow" pitchFamily="34" charset="0"/>
              <a:ea typeface="微软雅黑" pitchFamily="34" charset="-122"/>
            </a:endParaRPr>
          </a:p>
          <a:p>
            <a:pPr algn="ctr"/>
            <a:r>
              <a:rPr lang="en-US" altLang="zh-CN" sz="2400">
                <a:latin typeface="Arial Narrow" pitchFamily="34" charset="0"/>
                <a:ea typeface="微软雅黑" pitchFamily="34" charset="-122"/>
              </a:rPr>
              <a:t>(</a:t>
            </a:r>
            <a:r>
              <a:rPr lang="zh-CN" altLang="en-US" sz="2400">
                <a:latin typeface="Arial Narrow" pitchFamily="34" charset="0"/>
                <a:ea typeface="微软雅黑" pitchFamily="34" charset="-122"/>
              </a:rPr>
              <a:t>复旦大学，</a:t>
            </a:r>
            <a:r>
              <a:rPr lang="en-US" altLang="zh-CN" sz="2400">
                <a:latin typeface="Arial Narrow" pitchFamily="34" charset="0"/>
                <a:ea typeface="微软雅黑" pitchFamily="34" charset="-122"/>
              </a:rPr>
              <a:t>1</a:t>
            </a:r>
            <a:r>
              <a:rPr lang="zh-CN" altLang="en-US" sz="2400">
                <a:latin typeface="Arial Narrow" pitchFamily="34" charset="0"/>
                <a:ea typeface="微软雅黑" pitchFamily="34" charset="-122"/>
              </a:rPr>
              <a:t>个月</a:t>
            </a:r>
            <a:r>
              <a:rPr lang="en-US" altLang="zh-CN" sz="2400">
                <a:latin typeface="Arial Narrow" pitchFamily="34" charset="0"/>
                <a:ea typeface="微软雅黑" pitchFamily="34" charset="-122"/>
              </a:rPr>
              <a:t>)</a:t>
            </a:r>
            <a:endParaRPr lang="zh-CN" altLang="en-US" sz="2400">
              <a:latin typeface="Arial Narrow" pitchFamily="34" charset="0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6" name="TextBox 14"/>
          <p:cNvSpPr txBox="1">
            <a:spLocks noChangeArrowheads="1"/>
          </p:cNvSpPr>
          <p:nvPr/>
        </p:nvSpPr>
        <p:spPr bwMode="auto">
          <a:xfrm>
            <a:off x="2813720" y="5391008"/>
            <a:ext cx="3505200" cy="8302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2400" dirty="0">
                <a:latin typeface="Arial Narrow" pitchFamily="34" charset="0"/>
                <a:ea typeface="微软雅黑" pitchFamily="34" charset="-122"/>
              </a:rPr>
              <a:t>手势控制的示波器</a:t>
            </a:r>
            <a:endParaRPr lang="en-US" altLang="zh-CN" sz="2400" dirty="0">
              <a:latin typeface="Arial Narrow" pitchFamily="34" charset="0"/>
              <a:ea typeface="微软雅黑" pitchFamily="34" charset="-122"/>
            </a:endParaRPr>
          </a:p>
          <a:p>
            <a:pPr algn="ctr"/>
            <a:r>
              <a:rPr lang="en-US" altLang="zh-CN" sz="2400" dirty="0">
                <a:latin typeface="Arial Narrow" pitchFamily="34" charset="0"/>
                <a:ea typeface="微软雅黑" pitchFamily="34" charset="-122"/>
              </a:rPr>
              <a:t>(</a:t>
            </a:r>
            <a:r>
              <a:rPr lang="zh-CN" altLang="en-US" sz="2400" dirty="0">
                <a:latin typeface="Arial Narrow" pitchFamily="34" charset="0"/>
                <a:ea typeface="微软雅黑" pitchFamily="34" charset="-122"/>
              </a:rPr>
              <a:t>浙江大学</a:t>
            </a:r>
            <a:r>
              <a:rPr lang="en-US" altLang="zh-CN" sz="2400" dirty="0">
                <a:latin typeface="Arial Narrow" pitchFamily="34" charset="0"/>
                <a:ea typeface="微软雅黑" pitchFamily="34" charset="-122"/>
              </a:rPr>
              <a:t>)</a:t>
            </a:r>
            <a:endParaRPr lang="zh-CN" altLang="en-US" sz="2400" dirty="0">
              <a:latin typeface="Arial Narrow" pitchFamily="34" charset="0"/>
              <a:ea typeface="微软雅黑" pitchFamily="34" charset="-122"/>
            </a:endParaRPr>
          </a:p>
        </p:txBody>
      </p:sp>
      <p:pic>
        <p:nvPicPr>
          <p:cNvPr id="7" name="Picture 3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2258870"/>
            <a:ext cx="5056738" cy="3056503"/>
          </a:xfrm>
          <a:prstGeom prst="roundRect">
            <a:avLst>
              <a:gd name="adj" fmla="val 8594"/>
            </a:avLst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5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9175" y="2168860"/>
            <a:ext cx="1856586" cy="3200400"/>
          </a:xfrm>
          <a:prstGeom prst="roundRect">
            <a:avLst>
              <a:gd name="adj" fmla="val 8594"/>
            </a:avLst>
          </a:prstGeom>
        </p:spPr>
      </p:pic>
      <p:pic>
        <p:nvPicPr>
          <p:cNvPr id="366595" name="Picture 3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 cstate="print"/>
          <a:srcRect r="12757"/>
          <a:stretch>
            <a:fillRect/>
          </a:stretch>
        </p:blipFill>
        <p:spPr bwMode="auto">
          <a:xfrm>
            <a:off x="746575" y="2168860"/>
            <a:ext cx="4881186" cy="3200400"/>
          </a:xfrm>
          <a:prstGeom prst="roundRect">
            <a:avLst>
              <a:gd name="adj" fmla="val 8594"/>
            </a:avLst>
          </a:prstGeom>
        </p:spPr>
      </p:pic>
      <p:sp>
        <p:nvSpPr>
          <p:cNvPr id="6" name="TextBox 14"/>
          <p:cNvSpPr txBox="1">
            <a:spLocks noChangeArrowheads="1"/>
          </p:cNvSpPr>
          <p:nvPr/>
        </p:nvSpPr>
        <p:spPr bwMode="auto">
          <a:xfrm>
            <a:off x="2831761" y="5445460"/>
            <a:ext cx="3505200" cy="8302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2400" dirty="0">
                <a:latin typeface="Arial Narrow" pitchFamily="34" charset="0"/>
                <a:ea typeface="微软雅黑" pitchFamily="34" charset="-122"/>
              </a:rPr>
              <a:t>音乐喷泉</a:t>
            </a:r>
            <a:endParaRPr lang="en-US" altLang="zh-CN" sz="2400" dirty="0">
              <a:latin typeface="Arial Narrow" pitchFamily="34" charset="0"/>
              <a:ea typeface="微软雅黑" pitchFamily="34" charset="-122"/>
            </a:endParaRPr>
          </a:p>
          <a:p>
            <a:pPr algn="ctr"/>
            <a:r>
              <a:rPr lang="en-US" altLang="zh-CN" sz="2400" dirty="0">
                <a:latin typeface="Arial Narrow" pitchFamily="34" charset="0"/>
                <a:ea typeface="微软雅黑" pitchFamily="34" charset="-122"/>
              </a:rPr>
              <a:t>(</a:t>
            </a:r>
            <a:r>
              <a:rPr lang="zh-CN" altLang="en-US" sz="2400" dirty="0">
                <a:latin typeface="Arial Narrow" pitchFamily="34" charset="0"/>
                <a:ea typeface="微软雅黑" pitchFamily="34" charset="-122"/>
              </a:rPr>
              <a:t>复旦大学，</a:t>
            </a:r>
            <a:r>
              <a:rPr lang="en-US" altLang="zh-CN" sz="2400" dirty="0">
                <a:latin typeface="Arial Narrow" pitchFamily="34" charset="0"/>
                <a:ea typeface="微软雅黑" pitchFamily="34" charset="-122"/>
              </a:rPr>
              <a:t>2</a:t>
            </a:r>
            <a:r>
              <a:rPr lang="zh-CN" altLang="en-US" sz="2400" dirty="0">
                <a:latin typeface="Arial Narrow" pitchFamily="34" charset="0"/>
                <a:ea typeface="微软雅黑" pitchFamily="34" charset="-122"/>
              </a:rPr>
              <a:t>个月</a:t>
            </a:r>
            <a:r>
              <a:rPr lang="en-US" altLang="zh-CN" sz="2400" dirty="0">
                <a:latin typeface="Arial Narrow" pitchFamily="34" charset="0"/>
                <a:ea typeface="微软雅黑" pitchFamily="34" charset="-122"/>
              </a:rPr>
              <a:t>)</a:t>
            </a:r>
            <a:endParaRPr lang="zh-CN" altLang="en-US" sz="2400" dirty="0">
              <a:latin typeface="Arial Narrow" pitchFamily="34" charset="0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35077" y="2370638"/>
            <a:ext cx="3278706" cy="2309813"/>
          </a:xfrm>
          <a:prstGeom prst="roundRect">
            <a:avLst>
              <a:gd name="adj" fmla="val 8594"/>
            </a:avLst>
          </a:prstGeom>
        </p:spPr>
      </p:pic>
      <p:sp>
        <p:nvSpPr>
          <p:cNvPr id="61446" name="TextBox 14"/>
          <p:cNvSpPr txBox="1">
            <a:spLocks noChangeArrowheads="1"/>
          </p:cNvSpPr>
          <p:nvPr/>
        </p:nvSpPr>
        <p:spPr bwMode="auto">
          <a:xfrm>
            <a:off x="4958877" y="4893176"/>
            <a:ext cx="3505200" cy="8302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2400" dirty="0">
                <a:latin typeface="Arial Narrow" pitchFamily="34" charset="0"/>
                <a:ea typeface="微软雅黑" pitchFamily="34" charset="-122"/>
              </a:rPr>
              <a:t>电源稳压系统</a:t>
            </a:r>
            <a:endParaRPr lang="en-US" altLang="zh-CN" sz="2400" dirty="0">
              <a:latin typeface="Arial Narrow" pitchFamily="34" charset="0"/>
              <a:ea typeface="微软雅黑" pitchFamily="34" charset="-122"/>
            </a:endParaRPr>
          </a:p>
          <a:p>
            <a:pPr algn="ctr"/>
            <a:r>
              <a:rPr lang="en-US" altLang="zh-CN" sz="2400" dirty="0">
                <a:latin typeface="Arial Narrow" pitchFamily="34" charset="0"/>
                <a:ea typeface="微软雅黑" pitchFamily="34" charset="-122"/>
              </a:rPr>
              <a:t>(</a:t>
            </a:r>
            <a:r>
              <a:rPr lang="zh-CN" altLang="en-US" sz="2400" dirty="0">
                <a:latin typeface="Arial Narrow" pitchFamily="34" charset="0"/>
                <a:ea typeface="微软雅黑" pitchFamily="34" charset="-122"/>
              </a:rPr>
              <a:t>上海交通大学，</a:t>
            </a:r>
            <a:r>
              <a:rPr lang="en-US" altLang="zh-CN" sz="2400" dirty="0">
                <a:latin typeface="Arial Narrow" pitchFamily="34" charset="0"/>
                <a:ea typeface="微软雅黑" pitchFamily="34" charset="-122"/>
              </a:rPr>
              <a:t>1.5</a:t>
            </a:r>
            <a:r>
              <a:rPr lang="zh-CN" altLang="en-US" sz="2400" dirty="0">
                <a:latin typeface="Arial Narrow" pitchFamily="34" charset="0"/>
                <a:ea typeface="微软雅黑" pitchFamily="34" charset="-122"/>
              </a:rPr>
              <a:t>个月</a:t>
            </a:r>
            <a:r>
              <a:rPr lang="en-US" altLang="zh-CN" sz="2400" dirty="0">
                <a:latin typeface="Arial Narrow" pitchFamily="34" charset="0"/>
                <a:ea typeface="微软雅黑" pitchFamily="34" charset="-122"/>
              </a:rPr>
              <a:t>)</a:t>
            </a:r>
            <a:endParaRPr lang="zh-CN" altLang="en-US" sz="2400" dirty="0">
              <a:latin typeface="Arial Narrow" pitchFamily="34" charset="0"/>
              <a:ea typeface="微软雅黑" pitchFamily="34" charset="-122"/>
            </a:endParaRPr>
          </a:p>
        </p:txBody>
      </p:sp>
      <p:pic>
        <p:nvPicPr>
          <p:cNvPr id="364546" name="Picture 2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5550" y="2370638"/>
            <a:ext cx="3211328" cy="2276475"/>
          </a:xfrm>
          <a:prstGeom prst="roundRect">
            <a:avLst>
              <a:gd name="adj" fmla="val 8594"/>
            </a:avLst>
          </a:prstGeom>
        </p:spPr>
      </p:pic>
      <p:sp>
        <p:nvSpPr>
          <p:cNvPr id="8" name="TextBox 14"/>
          <p:cNvSpPr txBox="1">
            <a:spLocks noChangeArrowheads="1"/>
          </p:cNvSpPr>
          <p:nvPr/>
        </p:nvSpPr>
        <p:spPr bwMode="auto">
          <a:xfrm>
            <a:off x="844077" y="4885238"/>
            <a:ext cx="3505200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2400" dirty="0">
                <a:latin typeface="Arial Narrow" pitchFamily="34" charset="0"/>
                <a:ea typeface="微软雅黑" pitchFamily="34" charset="-122"/>
              </a:rPr>
              <a:t>钢琴楼梯</a:t>
            </a:r>
            <a:endParaRPr lang="en-US" altLang="zh-CN" sz="2400" dirty="0">
              <a:latin typeface="Arial Narrow" pitchFamily="34" charset="0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6" name="TextBox 14"/>
          <p:cNvSpPr txBox="1">
            <a:spLocks noChangeArrowheads="1"/>
          </p:cNvSpPr>
          <p:nvPr/>
        </p:nvSpPr>
        <p:spPr bwMode="auto">
          <a:xfrm>
            <a:off x="5105400" y="5084834"/>
            <a:ext cx="3505200" cy="8302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2400" dirty="0">
                <a:latin typeface="Arial Narrow" pitchFamily="34" charset="0"/>
                <a:ea typeface="微软雅黑" pitchFamily="34" charset="-122"/>
              </a:rPr>
              <a:t>水控</a:t>
            </a:r>
            <a:r>
              <a:rPr lang="en-US" altLang="zh-CN" sz="2400" dirty="0">
                <a:latin typeface="Arial Narrow" pitchFamily="34" charset="0"/>
                <a:ea typeface="微软雅黑" pitchFamily="34" charset="-122"/>
              </a:rPr>
              <a:t>DJ</a:t>
            </a:r>
            <a:r>
              <a:rPr lang="zh-CN" altLang="en-US" sz="2400" dirty="0">
                <a:latin typeface="Arial Narrow" pitchFamily="34" charset="0"/>
                <a:ea typeface="微软雅黑" pitchFamily="34" charset="-122"/>
              </a:rPr>
              <a:t>系统</a:t>
            </a:r>
            <a:endParaRPr lang="en-US" altLang="zh-CN" sz="2400" dirty="0">
              <a:latin typeface="Arial Narrow" pitchFamily="34" charset="0"/>
              <a:ea typeface="微软雅黑" pitchFamily="34" charset="-122"/>
            </a:endParaRPr>
          </a:p>
          <a:p>
            <a:pPr algn="ctr"/>
            <a:r>
              <a:rPr lang="en-US" altLang="zh-CN" sz="2400" dirty="0">
                <a:latin typeface="Arial Narrow" pitchFamily="34" charset="0"/>
                <a:ea typeface="微软雅黑" pitchFamily="34" charset="-122"/>
              </a:rPr>
              <a:t>(</a:t>
            </a:r>
            <a:r>
              <a:rPr lang="zh-CN" altLang="en-US" sz="2400" dirty="0">
                <a:latin typeface="Arial Narrow" pitchFamily="34" charset="0"/>
                <a:ea typeface="微软雅黑" pitchFamily="34" charset="-122"/>
              </a:rPr>
              <a:t>浙江大学</a:t>
            </a:r>
            <a:r>
              <a:rPr lang="en-US" altLang="zh-CN" sz="2400" dirty="0">
                <a:latin typeface="Arial Narrow" pitchFamily="34" charset="0"/>
                <a:ea typeface="微软雅黑" pitchFamily="34" charset="-122"/>
              </a:rPr>
              <a:t>)</a:t>
            </a:r>
            <a:endParaRPr lang="zh-CN" altLang="en-US" sz="2400" dirty="0">
              <a:latin typeface="Arial Narrow" pitchFamily="34" charset="0"/>
              <a:ea typeface="微软雅黑" pitchFamily="34" charset="-122"/>
            </a:endParaRPr>
          </a:p>
        </p:txBody>
      </p:sp>
      <p:sp>
        <p:nvSpPr>
          <p:cNvPr id="8" name="TextBox 14"/>
          <p:cNvSpPr txBox="1">
            <a:spLocks noChangeArrowheads="1"/>
          </p:cNvSpPr>
          <p:nvPr/>
        </p:nvSpPr>
        <p:spPr bwMode="auto">
          <a:xfrm>
            <a:off x="762000" y="5076896"/>
            <a:ext cx="3505200" cy="83099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2400" dirty="0">
                <a:latin typeface="Arial Narrow" pitchFamily="34" charset="0"/>
                <a:ea typeface="微软雅黑" pitchFamily="34" charset="-122"/>
              </a:rPr>
              <a:t>电子琴</a:t>
            </a:r>
            <a:endParaRPr lang="en-US" altLang="zh-CN" sz="2400" dirty="0">
              <a:latin typeface="Arial Narrow" pitchFamily="34" charset="0"/>
              <a:ea typeface="微软雅黑" pitchFamily="34" charset="-122"/>
            </a:endParaRPr>
          </a:p>
          <a:p>
            <a:pPr algn="ctr"/>
            <a:r>
              <a:rPr lang="en-US" altLang="zh-CN" sz="2400" dirty="0">
                <a:latin typeface="Arial Narrow" pitchFamily="34" charset="0"/>
                <a:ea typeface="微软雅黑" pitchFamily="34" charset="-122"/>
              </a:rPr>
              <a:t>(</a:t>
            </a:r>
            <a:r>
              <a:rPr lang="zh-CN" altLang="en-US" sz="2400" dirty="0">
                <a:latin typeface="Arial Narrow" pitchFamily="34" charset="0"/>
                <a:ea typeface="微软雅黑" pitchFamily="34" charset="-122"/>
              </a:rPr>
              <a:t>浙江大学</a:t>
            </a:r>
            <a:r>
              <a:rPr lang="en-US" altLang="zh-CN" sz="2400" dirty="0">
                <a:latin typeface="Arial Narrow" pitchFamily="34" charset="0"/>
                <a:ea typeface="微软雅黑" pitchFamily="34" charset="-122"/>
              </a:rPr>
              <a:t>)</a:t>
            </a:r>
          </a:p>
        </p:txBody>
      </p:sp>
      <p:pic>
        <p:nvPicPr>
          <p:cNvPr id="365570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257496"/>
            <a:ext cx="3728814" cy="2595724"/>
          </a:xfrm>
          <a:prstGeom prst="roundRect">
            <a:avLst>
              <a:gd name="adj" fmla="val 8594"/>
            </a:avLst>
          </a:prstGeom>
        </p:spPr>
      </p:pic>
      <p:pic>
        <p:nvPicPr>
          <p:cNvPr id="365571" name="Picture 3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53000" y="2181296"/>
            <a:ext cx="3657600" cy="2655721"/>
          </a:xfrm>
          <a:prstGeom prst="roundRect">
            <a:avLst>
              <a:gd name="adj" fmla="val 8594"/>
            </a:avLst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6" name="TextBox 14"/>
          <p:cNvSpPr txBox="1">
            <a:spLocks noChangeArrowheads="1"/>
          </p:cNvSpPr>
          <p:nvPr/>
        </p:nvSpPr>
        <p:spPr bwMode="auto">
          <a:xfrm>
            <a:off x="2966301" y="5378403"/>
            <a:ext cx="3505200" cy="8302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2400" dirty="0">
                <a:latin typeface="Arial Narrow" pitchFamily="34" charset="0"/>
                <a:ea typeface="微软雅黑" pitchFamily="34" charset="-122"/>
              </a:rPr>
              <a:t>空气吉他</a:t>
            </a:r>
            <a:endParaRPr lang="en-US" altLang="zh-CN" sz="2400" dirty="0">
              <a:latin typeface="Arial Narrow" pitchFamily="34" charset="0"/>
              <a:ea typeface="微软雅黑" pitchFamily="34" charset="-122"/>
            </a:endParaRPr>
          </a:p>
          <a:p>
            <a:pPr algn="ctr"/>
            <a:r>
              <a:rPr lang="en-US" altLang="zh-CN" sz="2400" dirty="0">
                <a:latin typeface="Arial Narrow" pitchFamily="34" charset="0"/>
                <a:ea typeface="微软雅黑" pitchFamily="34" charset="-122"/>
              </a:rPr>
              <a:t>(</a:t>
            </a:r>
            <a:r>
              <a:rPr lang="zh-CN" altLang="en-US" sz="2400" dirty="0">
                <a:latin typeface="Arial Narrow" pitchFamily="34" charset="0"/>
                <a:ea typeface="微软雅黑" pitchFamily="34" charset="-122"/>
              </a:rPr>
              <a:t>东南大学</a:t>
            </a:r>
            <a:r>
              <a:rPr lang="en-US" altLang="zh-CN" sz="2400" dirty="0">
                <a:latin typeface="Arial Narrow" pitchFamily="34" charset="0"/>
                <a:ea typeface="微软雅黑" pitchFamily="34" charset="-122"/>
              </a:rPr>
              <a:t>)</a:t>
            </a:r>
            <a:endParaRPr lang="zh-CN" altLang="en-US" sz="2400" dirty="0">
              <a:latin typeface="Arial Narrow" pitchFamily="34" charset="0"/>
              <a:ea typeface="微软雅黑" pitchFamily="34" charset="-122"/>
            </a:endParaRP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557101" y="2170065"/>
            <a:ext cx="2176895" cy="2902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289901" y="2246265"/>
            <a:ext cx="3733800" cy="2800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61325" y="2303875"/>
            <a:ext cx="8510249" cy="2539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 algn="just">
              <a:lnSpc>
                <a:spcPct val="120000"/>
              </a:lnSpc>
              <a:spcBef>
                <a:spcPts val="600"/>
              </a:spcBef>
              <a:buClr>
                <a:srgbClr val="C00000"/>
              </a:buClr>
              <a:buFont typeface="Wingdings" pitchFamily="2" charset="2"/>
              <a:buChar char="n"/>
            </a:pPr>
            <a:r>
              <a:rPr lang="zh-CN" altLang="en-US" sz="2000" b="1" dirty="0">
                <a:latin typeface="Times New Roman" pitchFamily="18" charset="0"/>
                <a:cs typeface="Times New Roman" pitchFamily="18" charset="0"/>
              </a:rPr>
              <a:t>NI myDAQ设备提供了</a:t>
            </a:r>
            <a:r>
              <a:rPr lang="zh-CN" alt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14个数据接口</a:t>
            </a:r>
            <a:r>
              <a:rPr lang="zh-CN" altLang="en-US" sz="2000" b="1" dirty="0">
                <a:latin typeface="Times New Roman" pitchFamily="18" charset="0"/>
                <a:cs typeface="Times New Roman" pitchFamily="18" charset="0"/>
              </a:rPr>
              <a:t>，包括模拟输入/输出和音频输入/输出，数字输入/输出；提供了两套直流电源，分别是</a:t>
            </a:r>
            <a:r>
              <a:rPr lang="en-US" altLang="zh-CN" sz="2000" b="1" dirty="0">
                <a:latin typeface="Times New Roman" pitchFamily="18" charset="0"/>
                <a:cs typeface="Times New Roman" pitchFamily="18" charset="0"/>
              </a:rPr>
              <a:t>5V</a:t>
            </a:r>
            <a:r>
              <a:rPr lang="zh-CN" altLang="en-US" sz="2000" b="1" dirty="0">
                <a:latin typeface="Times New Roman" pitchFamily="18" charset="0"/>
                <a:cs typeface="Times New Roman" pitchFamily="18" charset="0"/>
              </a:rPr>
              <a:t>和地、</a:t>
            </a:r>
            <a:r>
              <a:rPr lang="zh-CN" altLang="en-US" sz="2000" b="1" dirty="0">
                <a:latin typeface="Times New Roman" pitchFamily="18" charset="0"/>
                <a:cs typeface="宋体" charset="0"/>
              </a:rPr>
              <a:t>±</a:t>
            </a:r>
            <a:r>
              <a:rPr lang="en-US" altLang="zh-CN" sz="2000" b="1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0" b="1" dirty="0">
                <a:latin typeface="Times New Roman" pitchFamily="18" charset="0"/>
                <a:cs typeface="Times New Roman" pitchFamily="18" charset="0"/>
                <a:sym typeface="+mn-ea"/>
              </a:rPr>
              <a:t>5V</a:t>
            </a:r>
            <a:r>
              <a:rPr lang="zh-CN" altLang="en-US" sz="2000" b="1" dirty="0">
                <a:latin typeface="Times New Roman" pitchFamily="18" charset="0"/>
                <a:cs typeface="Times New Roman" pitchFamily="18" charset="0"/>
              </a:rPr>
              <a:t>和地</a:t>
            </a:r>
            <a:r>
              <a:rPr lang="en-US" altLang="zh-CN" sz="2000" b="1" dirty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marL="266700" indent="-266700" algn="just">
              <a:lnSpc>
                <a:spcPct val="120000"/>
              </a:lnSpc>
              <a:spcBef>
                <a:spcPts val="600"/>
              </a:spcBef>
              <a:buClr>
                <a:srgbClr val="C00000"/>
              </a:buClr>
              <a:buFont typeface="Wingdings" pitchFamily="2" charset="2"/>
              <a:buChar char="n"/>
            </a:pPr>
            <a:r>
              <a:rPr sz="2000" b="1" dirty="0">
                <a:latin typeface="Times New Roman" pitchFamily="18" charset="0"/>
                <a:cs typeface="Times New Roman" pitchFamily="18" charset="0"/>
              </a:rPr>
              <a:t>NI myDAQ</a:t>
            </a:r>
            <a:r>
              <a:rPr lang="zh-CN" altLang="en-US" sz="2000" b="1" dirty="0">
                <a:latin typeface="Times New Roman" pitchFamily="18" charset="0"/>
                <a:cs typeface="Times New Roman" pitchFamily="18" charset="0"/>
              </a:rPr>
              <a:t>自带 </a:t>
            </a:r>
            <a:r>
              <a:rPr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 </a:t>
            </a:r>
            <a:r>
              <a:rPr sz="20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种常用</a:t>
            </a:r>
            <a:r>
              <a:rPr lang="zh-CN" alt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电子</a:t>
            </a:r>
            <a:r>
              <a:rPr sz="20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仪器</a:t>
            </a:r>
            <a:r>
              <a:rPr lang="zh-CN" alt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（虚拟仪器）</a:t>
            </a:r>
            <a:r>
              <a:rPr sz="2000" b="1" dirty="0">
                <a:latin typeface="Times New Roman" pitchFamily="18" charset="0"/>
                <a:cs typeface="Times New Roman" pitchFamily="18" charset="0"/>
                <a:sym typeface="+mn-ea"/>
              </a:rPr>
              <a:t>，</a:t>
            </a:r>
            <a:r>
              <a:rPr lang="zh-CN" altLang="en-US" sz="2000" b="1" dirty="0">
                <a:latin typeface="Times New Roman" pitchFamily="18" charset="0"/>
                <a:cs typeface="Times New Roman" pitchFamily="18" charset="0"/>
                <a:sym typeface="+mn-ea"/>
              </a:rPr>
              <a:t>使用</a:t>
            </a:r>
            <a:r>
              <a:rPr sz="2000" b="1" dirty="0" err="1">
                <a:latin typeface="Times New Roman" pitchFamily="18" charset="0"/>
                <a:cs typeface="Times New Roman" pitchFamily="18" charset="0"/>
                <a:sym typeface="+mn-ea"/>
              </a:rPr>
              <a:t>过程与使用</a:t>
            </a:r>
            <a:r>
              <a:rPr lang="zh-CN" altLang="en-US" sz="2000" b="1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真实仪器相似</a:t>
            </a:r>
            <a:r>
              <a:rPr lang="zh-CN" altLang="en-US" sz="2000" b="1" dirty="0">
                <a:latin typeface="Times New Roman" pitchFamily="18" charset="0"/>
                <a:cs typeface="Times New Roman" pitchFamily="18" charset="0"/>
              </a:rPr>
              <a:t>；</a:t>
            </a:r>
            <a:endParaRPr lang="en-US" altLang="zh-CN" sz="2000" b="1" dirty="0">
              <a:latin typeface="Times New Roman" pitchFamily="18" charset="0"/>
              <a:cs typeface="Times New Roman" pitchFamily="18" charset="0"/>
            </a:endParaRPr>
          </a:p>
          <a:p>
            <a:pPr marL="266700" indent="-266700" algn="just">
              <a:lnSpc>
                <a:spcPct val="120000"/>
              </a:lnSpc>
              <a:spcBef>
                <a:spcPts val="600"/>
              </a:spcBef>
              <a:buClr>
                <a:srgbClr val="C00000"/>
              </a:buClr>
              <a:buFont typeface="Wingdings" pitchFamily="2" charset="2"/>
              <a:buChar char="n"/>
            </a:pPr>
            <a:r>
              <a:rPr sz="2000" b="1" dirty="0" err="1">
                <a:latin typeface="Times New Roman" pitchFamily="18" charset="0"/>
                <a:cs typeface="Times New Roman" pitchFamily="18" charset="0"/>
              </a:rPr>
              <a:t>测试过程可以</a:t>
            </a:r>
            <a:r>
              <a:rPr sz="20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选用</a:t>
            </a:r>
            <a:r>
              <a:rPr sz="20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自带</a:t>
            </a:r>
            <a:r>
              <a:rPr lang="zh-CN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虚拟</a:t>
            </a:r>
            <a:r>
              <a:rPr sz="20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仪器</a:t>
            </a:r>
            <a:r>
              <a:rPr sz="2000" b="1" dirty="0" err="1">
                <a:latin typeface="Times New Roman" pitchFamily="18" charset="0"/>
                <a:cs typeface="Times New Roman" pitchFamily="18" charset="0"/>
              </a:rPr>
              <a:t>，也可以建立</a:t>
            </a:r>
            <a:r>
              <a:rPr sz="20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数据采集</a:t>
            </a:r>
            <a:r>
              <a:rPr sz="2000" b="1" dirty="0" err="1">
                <a:latin typeface="Times New Roman" pitchFamily="18" charset="0"/>
                <a:cs typeface="Times New Roman" pitchFamily="18" charset="0"/>
              </a:rPr>
              <a:t>任务</a:t>
            </a:r>
            <a:r>
              <a:rPr lang="zh-CN" altLang="en-US" sz="2000" b="1" dirty="0">
                <a:latin typeface="Times New Roman" pitchFamily="18" charset="0"/>
                <a:cs typeface="Times New Roman" pitchFamily="18" charset="0"/>
              </a:rPr>
              <a:t>实现；</a:t>
            </a:r>
            <a:endParaRPr lang="en-US" altLang="zh-CN" sz="2000" b="1" dirty="0">
              <a:latin typeface="Times New Roman" pitchFamily="18" charset="0"/>
              <a:cs typeface="Times New Roman" pitchFamily="18" charset="0"/>
            </a:endParaRPr>
          </a:p>
          <a:p>
            <a:pPr marL="266700" indent="-266700" algn="just">
              <a:lnSpc>
                <a:spcPct val="120000"/>
              </a:lnSpc>
              <a:spcBef>
                <a:spcPts val="600"/>
              </a:spcBef>
              <a:buClr>
                <a:srgbClr val="C00000"/>
              </a:buClr>
              <a:buFont typeface="Wingdings" pitchFamily="2" charset="2"/>
              <a:buChar char="n"/>
            </a:pPr>
            <a:r>
              <a:rPr sz="2000" b="1" dirty="0" err="1">
                <a:latin typeface="Times New Roman" pitchFamily="18" charset="0"/>
                <a:cs typeface="Times New Roman" pitchFamily="18" charset="0"/>
              </a:rPr>
              <a:t>还可以</a:t>
            </a:r>
            <a:r>
              <a:rPr lang="zh-CN" altLang="en-US" sz="2000" b="1" dirty="0">
                <a:latin typeface="Times New Roman" pitchFamily="18" charset="0"/>
                <a:cs typeface="Times New Roman" pitchFamily="18" charset="0"/>
              </a:rPr>
              <a:t>采用</a:t>
            </a:r>
            <a:r>
              <a:rPr sz="20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LabVIEW编程</a:t>
            </a:r>
            <a:r>
              <a:rPr sz="2000" b="1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zh-CN" altLang="en-US" sz="2000" b="1" dirty="0">
                <a:latin typeface="Times New Roman" pitchFamily="18" charset="0"/>
                <a:cs typeface="Times New Roman" pitchFamily="18" charset="0"/>
              </a:rPr>
              <a:t>实现信号采集与</a:t>
            </a:r>
            <a:r>
              <a:rPr sz="2000" b="1" dirty="0" err="1">
                <a:latin typeface="Times New Roman" pitchFamily="18" charset="0"/>
                <a:cs typeface="Times New Roman" pitchFamily="18" charset="0"/>
              </a:rPr>
              <a:t>分析</a:t>
            </a:r>
            <a:r>
              <a:rPr lang="zh-CN" altLang="en-US" sz="2000" b="1" dirty="0">
                <a:latin typeface="Times New Roman" pitchFamily="18" charset="0"/>
                <a:cs typeface="Times New Roman" pitchFamily="18" charset="0"/>
              </a:rPr>
              <a:t>，以及复杂测控功能</a:t>
            </a:r>
            <a:r>
              <a:rPr sz="2000" b="1" dirty="0">
                <a:latin typeface="Times New Roman" pitchFamily="18" charset="0"/>
                <a:cs typeface="Times New Roman" pitchFamily="18" charset="0"/>
              </a:rPr>
              <a:t>。</a:t>
            </a:r>
            <a:endParaRPr lang="zh-CN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1238250" y="1103927"/>
            <a:ext cx="6756400" cy="53599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+mn-ea"/>
              </a:rPr>
              <a:t>NI myDAQ功能</a:t>
            </a:r>
            <a:endParaRPr lang="zh-CN" altLang="en-US" b="1" dirty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38250" y="5274205"/>
            <a:ext cx="6885765" cy="795667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  <a:buClr>
                <a:srgbClr val="C00000"/>
              </a:buClr>
            </a:pPr>
            <a:r>
              <a:rPr lang="zh-CN" altLang="en-US" sz="2000" b="1" dirty="0">
                <a:latin typeface="Times New Roman" pitchFamily="18" charset="0"/>
                <a:cs typeface="Times New Roman" pitchFamily="18" charset="0"/>
              </a:rPr>
              <a:t>计算机连</a:t>
            </a:r>
            <a:r>
              <a:rPr lang="zh-CN" altLang="en-US" sz="2000" b="1" dirty="0">
                <a:latin typeface="Times New Roman" pitchFamily="18" charset="0"/>
                <a:cs typeface="Times New Roman" pitchFamily="18" charset="0"/>
                <a:sym typeface="+mn-ea"/>
              </a:rPr>
              <a:t>上</a:t>
            </a:r>
            <a:r>
              <a:rPr lang="en-US" altLang="zh-CN" sz="2000" b="1" dirty="0">
                <a:latin typeface="Times New Roman" pitchFamily="18" charset="0"/>
                <a:cs typeface="Times New Roman" pitchFamily="18" charset="0"/>
              </a:rPr>
              <a:t>NI</a:t>
            </a:r>
            <a:r>
              <a:rPr lang="zh-CN" altLang="en-US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>
                <a:latin typeface="Times New Roman" pitchFamily="18" charset="0"/>
                <a:cs typeface="Times New Roman" pitchFamily="18" charset="0"/>
              </a:rPr>
              <a:t>myDAQ</a:t>
            </a:r>
            <a:r>
              <a:rPr lang="zh-CN" altLang="en-US" sz="2000" b="1" dirty="0">
                <a:latin typeface="Times New Roman" pitchFamily="18" charset="0"/>
                <a:cs typeface="Times New Roman" pitchFamily="18" charset="0"/>
              </a:rPr>
              <a:t>设备，就如同一个</a:t>
            </a:r>
            <a:r>
              <a:rPr lang="zh-CN" alt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便携的</a:t>
            </a:r>
            <a:r>
              <a:rPr lang="zh-CN" altLang="en-US" sz="2000" b="1" dirty="0">
                <a:latin typeface="Times New Roman" pitchFamily="18" charset="0"/>
                <a:cs typeface="Times New Roman" pitchFamily="18" charset="0"/>
              </a:rPr>
              <a:t>、拥有</a:t>
            </a:r>
            <a:r>
              <a:rPr lang="zh-CN" alt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常用仪器仪表</a:t>
            </a:r>
            <a:r>
              <a:rPr lang="zh-CN" altLang="en-US" sz="2000" b="1" dirty="0"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数据采集设备</a:t>
            </a:r>
            <a:r>
              <a:rPr lang="zh-CN" altLang="en-US" sz="2000" b="1" dirty="0">
                <a:latin typeface="Times New Roman" pitchFamily="18" charset="0"/>
                <a:cs typeface="Times New Roman" pitchFamily="18" charset="0"/>
              </a:rPr>
              <a:t>的个人实验室</a:t>
            </a:r>
          </a:p>
        </p:txBody>
      </p:sp>
    </p:spTree>
    <p:extLst>
      <p:ext uri="{BB962C8B-B14F-4D97-AF65-F5344CB8AC3E}">
        <p14:creationId xmlns:p14="http://schemas.microsoft.com/office/powerpoint/2010/main" val="33224046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 bwMode="auto">
          <a:xfrm>
            <a:off x="1282700" y="2895600"/>
            <a:ext cx="6845300" cy="1022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5000" kern="0" dirty="0">
                <a:solidFill>
                  <a:schemeClr val="tx2"/>
                </a:solidFill>
                <a:latin typeface="黑体" pitchFamily="49" charset="-122"/>
                <a:ea typeface="黑体" pitchFamily="49" charset="-122"/>
                <a:cs typeface="+mj-cs"/>
              </a:rPr>
              <a:t>谢谢听讲！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组合 19"/>
          <p:cNvGrpSpPr/>
          <p:nvPr/>
        </p:nvGrpSpPr>
        <p:grpSpPr>
          <a:xfrm>
            <a:off x="4782820" y="2033845"/>
            <a:ext cx="4010025" cy="4656455"/>
            <a:chOff x="7183" y="2531"/>
            <a:chExt cx="6654" cy="7464"/>
          </a:xfrm>
        </p:grpSpPr>
        <p:pic>
          <p:nvPicPr>
            <p:cNvPr id="11267" name="图片 1"/>
            <p:cNvPicPr>
              <a:picLocks noChangeAspect="1"/>
            </p:cNvPicPr>
            <p:nvPr/>
          </p:nvPicPr>
          <p:blipFill>
            <a:blip r:embed="rId3"/>
            <a:srcRect l="2493" t="1837" r="14803"/>
            <a:stretch>
              <a:fillRect/>
            </a:stretch>
          </p:blipFill>
          <p:spPr>
            <a:xfrm>
              <a:off x="7183" y="2531"/>
              <a:ext cx="6654" cy="746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268" name="AutoShape 414"/>
            <p:cNvSpPr/>
            <p:nvPr/>
          </p:nvSpPr>
          <p:spPr>
            <a:xfrm>
              <a:off x="9780" y="3361"/>
              <a:ext cx="600" cy="493"/>
            </a:xfrm>
            <a:prstGeom prst="roundRect">
              <a:avLst>
                <a:gd name="adj" fmla="val 11417"/>
              </a:avLst>
            </a:prstGeom>
            <a:noFill/>
            <a:ln w="508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/>
              <a:endParaRPr lang="ko-KR" altLang="en-US" sz="2000" dirty="0">
                <a:latin typeface="Calibri" pitchFamily="34" charset="0"/>
                <a:ea typeface="Malgun Gothic" pitchFamily="34" charset="-127"/>
              </a:endParaRPr>
            </a:p>
          </p:txBody>
        </p:sp>
        <p:sp>
          <p:nvSpPr>
            <p:cNvPr id="11269" name="AutoShape 414"/>
            <p:cNvSpPr/>
            <p:nvPr/>
          </p:nvSpPr>
          <p:spPr>
            <a:xfrm>
              <a:off x="11380" y="3321"/>
              <a:ext cx="600" cy="493"/>
            </a:xfrm>
            <a:prstGeom prst="roundRect">
              <a:avLst>
                <a:gd name="adj" fmla="val 11417"/>
              </a:avLst>
            </a:prstGeom>
            <a:noFill/>
            <a:ln w="508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/>
              <a:endParaRPr lang="ko-KR" altLang="en-US" sz="2000" dirty="0">
                <a:latin typeface="Calibri" pitchFamily="34" charset="0"/>
                <a:ea typeface="Malgun Gothic" pitchFamily="34" charset="-127"/>
              </a:endParaRPr>
            </a:p>
          </p:txBody>
        </p:sp>
        <p:sp>
          <p:nvSpPr>
            <p:cNvPr id="11270" name="AutoShape 414"/>
            <p:cNvSpPr/>
            <p:nvPr/>
          </p:nvSpPr>
          <p:spPr>
            <a:xfrm>
              <a:off x="12240" y="3781"/>
              <a:ext cx="600" cy="493"/>
            </a:xfrm>
            <a:prstGeom prst="roundRect">
              <a:avLst>
                <a:gd name="adj" fmla="val 11417"/>
              </a:avLst>
            </a:prstGeom>
            <a:noFill/>
            <a:ln w="508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/>
              <a:endParaRPr lang="ko-KR" altLang="en-US" sz="2000" dirty="0">
                <a:latin typeface="Calibri" pitchFamily="34" charset="0"/>
                <a:ea typeface="Malgun Gothic" pitchFamily="34" charset="-127"/>
              </a:endParaRPr>
            </a:p>
          </p:txBody>
        </p:sp>
        <p:sp>
          <p:nvSpPr>
            <p:cNvPr id="11271" name="AutoShape 414"/>
            <p:cNvSpPr/>
            <p:nvPr/>
          </p:nvSpPr>
          <p:spPr>
            <a:xfrm>
              <a:off x="12800" y="5701"/>
              <a:ext cx="600" cy="493"/>
            </a:xfrm>
            <a:prstGeom prst="roundRect">
              <a:avLst>
                <a:gd name="adj" fmla="val 11417"/>
              </a:avLst>
            </a:prstGeom>
            <a:noFill/>
            <a:ln w="508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/>
              <a:endParaRPr lang="ko-KR" altLang="en-US" sz="2000" dirty="0">
                <a:latin typeface="Calibri" pitchFamily="34" charset="0"/>
                <a:ea typeface="Malgun Gothic" pitchFamily="34" charset="-127"/>
              </a:endParaRPr>
            </a:p>
          </p:txBody>
        </p:sp>
        <p:sp>
          <p:nvSpPr>
            <p:cNvPr id="11272" name="AutoShape 414"/>
            <p:cNvSpPr/>
            <p:nvPr/>
          </p:nvSpPr>
          <p:spPr>
            <a:xfrm>
              <a:off x="12680" y="7581"/>
              <a:ext cx="600" cy="493"/>
            </a:xfrm>
            <a:prstGeom prst="roundRect">
              <a:avLst>
                <a:gd name="adj" fmla="val 11417"/>
              </a:avLst>
            </a:prstGeom>
            <a:noFill/>
            <a:ln w="508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/>
              <a:endParaRPr lang="ko-KR" altLang="en-US" sz="2000" dirty="0">
                <a:latin typeface="Calibri" pitchFamily="34" charset="0"/>
                <a:ea typeface="Malgun Gothic" pitchFamily="34" charset="-127"/>
              </a:endParaRPr>
            </a:p>
          </p:txBody>
        </p:sp>
        <p:sp>
          <p:nvSpPr>
            <p:cNvPr id="11273" name="AutoShape 414"/>
            <p:cNvSpPr/>
            <p:nvPr/>
          </p:nvSpPr>
          <p:spPr>
            <a:xfrm>
              <a:off x="7700" y="7921"/>
              <a:ext cx="600" cy="493"/>
            </a:xfrm>
            <a:prstGeom prst="roundRect">
              <a:avLst>
                <a:gd name="adj" fmla="val 11417"/>
              </a:avLst>
            </a:prstGeom>
            <a:noFill/>
            <a:ln w="508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/>
              <a:endParaRPr lang="ko-KR" altLang="en-US" sz="2000" dirty="0">
                <a:latin typeface="Calibri" pitchFamily="34" charset="0"/>
                <a:ea typeface="Malgun Gothic" pitchFamily="34" charset="-127"/>
              </a:endParaRPr>
            </a:p>
          </p:txBody>
        </p:sp>
      </p:grp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4"/>
          <a:srcRect l="4272"/>
          <a:stretch>
            <a:fillRect/>
          </a:stretch>
        </p:blipFill>
        <p:spPr>
          <a:xfrm>
            <a:off x="259715" y="2663765"/>
            <a:ext cx="4656455" cy="3459480"/>
          </a:xfrm>
          <a:prstGeom prst="rect">
            <a:avLst/>
          </a:prstGeom>
        </p:spPr>
      </p:pic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1238250" y="1073150"/>
            <a:ext cx="6756400" cy="5975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二、</a:t>
            </a:r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+mn-ea"/>
              </a:rPr>
              <a:t>NI myDAQ硬件组成</a:t>
            </a:r>
            <a:endParaRPr lang="zh-CN" altLang="en-US" sz="2800" b="1" dirty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8" name="矩形 6"/>
          <p:cNvSpPr>
            <a:spLocks noChangeArrowheads="1"/>
          </p:cNvSpPr>
          <p:nvPr/>
        </p:nvSpPr>
        <p:spPr bwMode="auto">
          <a:xfrm>
            <a:off x="571500" y="2033845"/>
            <a:ext cx="57785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NI myDAQ 外观与接口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1238250" y="1073150"/>
            <a:ext cx="6756400" cy="5975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二、</a:t>
            </a:r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+mn-ea"/>
              </a:rPr>
              <a:t>NI myDAQ硬件组成</a:t>
            </a:r>
            <a:endParaRPr lang="zh-CN" altLang="en-US" sz="2800" b="1" dirty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8" name="矩形 6"/>
          <p:cNvSpPr>
            <a:spLocks noChangeArrowheads="1"/>
          </p:cNvSpPr>
          <p:nvPr/>
        </p:nvSpPr>
        <p:spPr bwMode="auto">
          <a:xfrm>
            <a:off x="571500" y="2139950"/>
            <a:ext cx="57785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NI myDAQ模拟接口</a:t>
            </a:r>
          </a:p>
        </p:txBody>
      </p:sp>
      <p:sp>
        <p:nvSpPr>
          <p:cNvPr id="5" name="矩形 4"/>
          <p:cNvSpPr/>
          <p:nvPr/>
        </p:nvSpPr>
        <p:spPr>
          <a:xfrm>
            <a:off x="571500" y="2639695"/>
            <a:ext cx="8286750" cy="4182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pitchFamily="2" charset="2"/>
              <a:buChar char="n"/>
              <a:defRPr/>
            </a:pPr>
            <a:r>
              <a:rPr lang="zh-CN" altLang="en-US" sz="2000" b="1" dirty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模拟输入(AI)</a:t>
            </a:r>
            <a:r>
              <a:rPr lang="en-US" altLang="zh-CN" sz="2000" b="1" dirty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:</a:t>
            </a:r>
            <a:endParaRPr lang="en-US" altLang="zh-CN" sz="2000" b="1" dirty="0"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ü"/>
              <a:defRPr/>
            </a:pPr>
            <a:r>
              <a:rPr lang="en-US" altLang="zh-CN"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2 </a:t>
            </a:r>
            <a:r>
              <a:rPr lang="en-US" altLang="zh-CN" sz="1800" b="1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个模拟输入通道，高阻抗</a:t>
            </a:r>
            <a:r>
              <a:rPr lang="en-US" altLang="zh-CN" sz="1800" b="1" dirty="0" err="1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差分</a:t>
            </a:r>
            <a:r>
              <a:rPr lang="en-US" altLang="zh-CN" sz="1800" b="1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电压输入</a:t>
            </a:r>
            <a:r>
              <a:rPr lang="zh-CN" altLang="en-US"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；</a:t>
            </a:r>
            <a:endParaRPr lang="en-US" altLang="zh-CN" sz="1800" b="1" dirty="0">
              <a:solidFill>
                <a:schemeClr val="tx1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ü"/>
              <a:defRPr/>
            </a:pPr>
            <a:r>
              <a:rPr lang="en-US" altLang="zh-CN" sz="1800" b="1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多路复用</a:t>
            </a:r>
            <a:r>
              <a:rPr lang="en-US" altLang="zh-CN" sz="1800" b="1" dirty="0" err="1">
                <a:latin typeface="Times New Roman" pitchFamily="18" charset="0"/>
                <a:cs typeface="Times New Roman" pitchFamily="18" charset="0"/>
              </a:rPr>
              <a:t>，即通过一个</a:t>
            </a:r>
            <a:r>
              <a:rPr lang="en-US" altLang="zh-CN" sz="1800" b="1" dirty="0">
                <a:latin typeface="Times New Roman" pitchFamily="18" charset="0"/>
                <a:cs typeface="Times New Roman" pitchFamily="18" charset="0"/>
              </a:rPr>
              <a:t> ADC </a:t>
            </a:r>
            <a:r>
              <a:rPr lang="en-US" altLang="zh-CN" sz="1800" b="1" dirty="0" err="1">
                <a:latin typeface="Times New Roman" pitchFamily="18" charset="0"/>
                <a:cs typeface="Times New Roman" pitchFamily="18" charset="0"/>
              </a:rPr>
              <a:t>对两个通道采样</a:t>
            </a:r>
            <a:endParaRPr lang="zh-CN" altLang="en-US" sz="1800" b="1" dirty="0">
              <a:solidFill>
                <a:schemeClr val="tx1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ü"/>
              <a:defRPr/>
            </a:pPr>
            <a:r>
              <a:rPr lang="zh-CN" altLang="en-US"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模拟输入</a:t>
            </a:r>
            <a:r>
              <a:rPr lang="en-US" altLang="zh-CN"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信号范围为</a:t>
            </a:r>
            <a:r>
              <a:rPr lang="en-US" altLang="zh-CN"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宋体" charset="0"/>
              </a:rPr>
              <a:t>±10V</a:t>
            </a:r>
            <a:r>
              <a:rPr lang="zh-CN" altLang="en-US"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宋体" charset="0"/>
              </a:rPr>
              <a:t>；</a:t>
            </a: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ü"/>
              <a:defRPr/>
            </a:pPr>
            <a:r>
              <a:rPr lang="en-US" altLang="zh-CN"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通道模拟输入采样高达200kS/s，对于</a:t>
            </a:r>
            <a:r>
              <a:rPr lang="en-US" altLang="zh-CN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波形采集</a:t>
            </a:r>
            <a:r>
              <a:rPr lang="en-US" altLang="zh-CN"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非常有用。</a:t>
            </a:r>
          </a:p>
          <a:p>
            <a:pPr marL="266700" indent="-26670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pitchFamily="2" charset="2"/>
              <a:buChar char="n"/>
              <a:defRPr/>
            </a:pPr>
            <a:r>
              <a:rPr altLang="en-US" sz="2000" b="1" dirty="0">
                <a:latin typeface="Times New Roman" pitchFamily="18" charset="0"/>
                <a:ea typeface="+mn-ea"/>
                <a:cs typeface="Times New Roman" pitchFamily="18" charset="0"/>
              </a:rPr>
              <a:t>模拟输出(AO)</a:t>
            </a:r>
            <a:r>
              <a:rPr lang="en-US" sz="2000" b="1" dirty="0">
                <a:latin typeface="Times New Roman" pitchFamily="18" charset="0"/>
                <a:ea typeface="+mn-ea"/>
                <a:cs typeface="Times New Roman" pitchFamily="18" charset="0"/>
              </a:rPr>
              <a:t>:</a:t>
            </a: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ü"/>
              <a:defRPr/>
            </a:pPr>
            <a:r>
              <a:rPr lang="en-US" altLang="zh-CN"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2 个模拟输出通道</a:t>
            </a:r>
            <a:r>
              <a:rPr lang="zh-CN" altLang="en-US"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（对模拟地</a:t>
            </a:r>
            <a:r>
              <a:rPr lang="en-US" altLang="zh-CN"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AGND</a:t>
            </a:r>
            <a:r>
              <a:rPr lang="zh-CN" altLang="en-US"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的</a:t>
            </a:r>
            <a:r>
              <a:rPr lang="en-US" altLang="zh-CN"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电压输出</a:t>
            </a:r>
            <a:r>
              <a:rPr lang="zh-CN" altLang="en-US"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，非差分模式）；</a:t>
            </a: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ü"/>
              <a:defRPr/>
            </a:pPr>
            <a:r>
              <a:rPr lang="en-US" altLang="zh-CN"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两通道各有一个专用 DAC，可进行</a:t>
            </a:r>
            <a:r>
              <a:rPr lang="en-US" altLang="zh-CN" sz="1800" b="1" dirty="0">
                <a:solidFill>
                  <a:srgbClr val="0000C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同步更新</a:t>
            </a:r>
            <a:r>
              <a:rPr lang="zh-CN" altLang="en-US"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；</a:t>
            </a: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ü"/>
              <a:defRPr/>
            </a:pPr>
            <a:r>
              <a:rPr lang="zh-CN" altLang="en-US"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模拟输出</a:t>
            </a:r>
            <a:r>
              <a:rPr lang="en-US" altLang="zh-CN"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信号范围为±10V</a:t>
            </a:r>
            <a:r>
              <a:rPr lang="zh-CN" altLang="en-US"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；</a:t>
            </a: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ü"/>
              <a:defRPr/>
            </a:pPr>
            <a:r>
              <a:rPr lang="en-US" altLang="zh-CN"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每通道更新速率可达200kS/s，对于</a:t>
            </a:r>
            <a:r>
              <a:rPr lang="en-US" altLang="zh-CN" sz="1800" b="1" dirty="0">
                <a:solidFill>
                  <a:srgbClr val="0000C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波形产</a:t>
            </a:r>
            <a:r>
              <a:rPr lang="en-US" altLang="zh-CN" sz="1800" b="1" dirty="0">
                <a:solidFill>
                  <a:srgbClr val="0000CC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生</a:t>
            </a:r>
            <a:r>
              <a:rPr lang="en-US" altLang="zh-CN"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非常有用。</a:t>
            </a:r>
          </a:p>
        </p:txBody>
      </p:sp>
    </p:spTree>
    <p:extLst>
      <p:ext uri="{BB962C8B-B14F-4D97-AF65-F5344CB8AC3E}">
        <p14:creationId xmlns:p14="http://schemas.microsoft.com/office/powerpoint/2010/main" val="3745011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1238250" y="1073150"/>
            <a:ext cx="6756400" cy="5975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二、</a:t>
            </a:r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+mn-ea"/>
              </a:rPr>
              <a:t>NI myDAQ硬件组成</a:t>
            </a:r>
            <a:endParaRPr lang="zh-CN" altLang="en-US" sz="2800" b="1" dirty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8" name="矩形 6"/>
          <p:cNvSpPr>
            <a:spLocks noChangeArrowheads="1"/>
          </p:cNvSpPr>
          <p:nvPr/>
        </p:nvSpPr>
        <p:spPr bwMode="auto">
          <a:xfrm>
            <a:off x="571500" y="2033845"/>
            <a:ext cx="57785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3. </a:t>
            </a: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NI myDAQ数字与电源接口</a:t>
            </a:r>
          </a:p>
        </p:txBody>
      </p:sp>
      <p:sp>
        <p:nvSpPr>
          <p:cNvPr id="5" name="矩形 4"/>
          <p:cNvSpPr/>
          <p:nvPr/>
        </p:nvSpPr>
        <p:spPr>
          <a:xfrm>
            <a:off x="571500" y="2533590"/>
            <a:ext cx="8286750" cy="4219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pitchFamily="2" charset="2"/>
              <a:buChar char="n"/>
              <a:defRPr/>
            </a:pPr>
            <a:r>
              <a:rPr altLang="en-US" sz="2000" b="1" dirty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数字输入输出(DIO</a:t>
            </a:r>
            <a:r>
              <a:rPr lang="en-US" sz="2000" b="1" dirty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/PFI</a:t>
            </a:r>
            <a:r>
              <a:rPr altLang="en-US" sz="2000" b="1" dirty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)</a:t>
            </a:r>
            <a:r>
              <a:rPr lang="en-US" sz="2000" b="1" dirty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:</a:t>
            </a:r>
            <a:endParaRPr lang="en-US" altLang="zh-CN" sz="2000" b="1" dirty="0"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ü"/>
              <a:defRPr/>
            </a:pPr>
            <a:r>
              <a:rPr lang="en-US" altLang="zh-CN"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DIO通道为</a:t>
            </a:r>
            <a:r>
              <a:rPr sz="1800" b="1" dirty="0">
                <a:solidFill>
                  <a:srgbClr val="0000C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3.3V LVTTL</a:t>
            </a:r>
            <a:r>
              <a:rPr lang="en-US" altLang="zh-CN"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，</a:t>
            </a:r>
            <a:r>
              <a:rPr lang="en-US" altLang="zh-CN"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输入</a:t>
            </a:r>
            <a:r>
              <a:rPr lang="en-US" altLang="zh-CN"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最大</a:t>
            </a:r>
            <a:r>
              <a:rPr lang="zh-CN" altLang="en-US"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接收</a:t>
            </a:r>
            <a:r>
              <a:rPr lang="en-US" altLang="zh-CN"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sz="1800" b="1" dirty="0">
                <a:solidFill>
                  <a:srgbClr val="0000C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5 V</a:t>
            </a:r>
            <a:r>
              <a:rPr lang="en-US" altLang="zh-CN"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，输出</a:t>
            </a:r>
            <a:r>
              <a:rPr lang="en-US" altLang="zh-CN" sz="1800" b="1" dirty="0">
                <a:solidFill>
                  <a:srgbClr val="0000C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不兼容 5V CMOS</a:t>
            </a:r>
            <a:r>
              <a:rPr lang="en-US" altLang="zh-CN"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逻辑电平</a:t>
            </a:r>
            <a:r>
              <a:rPr lang="zh-CN" altLang="en-US"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；</a:t>
            </a: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ü"/>
              <a:defRPr/>
            </a:pPr>
            <a:r>
              <a:rPr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共 </a:t>
            </a:r>
            <a:r>
              <a:rPr sz="1800" b="1" dirty="0">
                <a:solidFill>
                  <a:srgbClr val="0000C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8</a:t>
            </a:r>
            <a:r>
              <a:rPr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个通道</a:t>
            </a:r>
            <a:r>
              <a:rPr lang="zh-CN" altLang="en-US"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；</a:t>
            </a:r>
            <a:endParaRPr lang="en-US" altLang="zh-CN" sz="1800" b="1" dirty="0">
              <a:solidFill>
                <a:schemeClr val="tx1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ü"/>
              <a:defRPr/>
            </a:pPr>
            <a:r>
              <a:rPr lang="zh-CN"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各</a:t>
            </a:r>
            <a:r>
              <a:rPr sz="1800" b="1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通道可配置为</a:t>
            </a:r>
            <a:r>
              <a:rPr sz="1800" b="1" dirty="0" err="1">
                <a:solidFill>
                  <a:srgbClr val="0000C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通用数字</a:t>
            </a:r>
            <a:r>
              <a:rPr lang="zh-CN" sz="1800" b="1" dirty="0">
                <a:solidFill>
                  <a:srgbClr val="0000C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口</a:t>
            </a:r>
            <a:r>
              <a:rPr lang="zh-CN"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或</a:t>
            </a:r>
            <a:r>
              <a:rPr sz="1800" b="1" dirty="0" err="1">
                <a:solidFill>
                  <a:srgbClr val="0000CC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定时</a:t>
            </a:r>
            <a:r>
              <a:rPr sz="1800" b="1" dirty="0">
                <a:solidFill>
                  <a:srgbClr val="0000CC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/</a:t>
            </a:r>
            <a:r>
              <a:rPr sz="1800" b="1" dirty="0">
                <a:solidFill>
                  <a:srgbClr val="0000C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计数器</a:t>
            </a:r>
            <a:r>
              <a:rPr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的输入或输出</a:t>
            </a:r>
            <a:r>
              <a:rPr lang="zh-CN"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；</a:t>
            </a: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ü"/>
              <a:defRPr/>
            </a:pPr>
            <a:r>
              <a:rPr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使用</a:t>
            </a:r>
            <a:r>
              <a:rPr sz="1800" b="1" dirty="0">
                <a:solidFill>
                  <a:srgbClr val="0000CC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定时/</a:t>
            </a:r>
            <a:r>
              <a:rPr sz="1800" b="1" dirty="0" err="1">
                <a:solidFill>
                  <a:srgbClr val="0000CC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计数器</a:t>
            </a:r>
            <a:r>
              <a:rPr sz="1800" b="1" dirty="0" err="1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时，</a:t>
            </a:r>
            <a:r>
              <a:rPr sz="1800" b="1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DIO</a:t>
            </a:r>
            <a:r>
              <a:rPr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0</a:t>
            </a:r>
            <a:r>
              <a:rPr lang="en-US" altLang="zh-CN" sz="1800" b="1" dirty="0">
                <a:latin typeface="Times New Roman" pitchFamily="18" charset="0"/>
                <a:ea typeface="+mn-ea"/>
                <a:cs typeface="Times New Roman" pitchFamily="18" charset="0"/>
              </a:rPr>
              <a:t>~</a:t>
            </a:r>
            <a:r>
              <a:rPr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DIO 4</a:t>
            </a:r>
            <a:r>
              <a:rPr lang="zh-CN" altLang="en-US"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配置成不同功能</a:t>
            </a:r>
            <a:r>
              <a:rPr lang="zh-CN" sz="18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；</a:t>
            </a:r>
          </a:p>
          <a:p>
            <a:pPr marL="342900" indent="-34290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n"/>
              <a:defRPr/>
            </a:pPr>
            <a:r>
              <a:rPr lang="zh-CN" altLang="en-US" sz="2000" b="1" dirty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电源：</a:t>
            </a:r>
          </a:p>
          <a:p>
            <a:pPr marL="342900" indent="-34290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ü"/>
              <a:defRPr/>
            </a:pPr>
            <a:r>
              <a:rPr sz="1800" b="1" dirty="0">
                <a:solidFill>
                  <a:srgbClr val="0000CC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两套</a:t>
            </a:r>
            <a:r>
              <a:rPr sz="1800" b="1" dirty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直流电源，分别是</a:t>
            </a:r>
            <a:r>
              <a:rPr sz="1800" b="1" dirty="0">
                <a:solidFill>
                  <a:srgbClr val="0000CC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5V和地</a:t>
            </a:r>
            <a:r>
              <a:rPr sz="1800" b="1" dirty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、</a:t>
            </a:r>
            <a:r>
              <a:rPr sz="1800" b="1" dirty="0">
                <a:solidFill>
                  <a:srgbClr val="0000CC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±15V和地</a:t>
            </a:r>
            <a:r>
              <a:rPr sz="1800" b="1" dirty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；</a:t>
            </a:r>
          </a:p>
          <a:p>
            <a:pPr marL="342900" indent="-34290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ü"/>
              <a:defRPr/>
            </a:pPr>
            <a:r>
              <a:rPr lang="zh-CN" sz="1800" b="1" dirty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输出总功率（电源、模数输出）限制为500mW（常规）/100mW（最小）；</a:t>
            </a:r>
          </a:p>
          <a:p>
            <a:pPr marL="342900" indent="-34290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n"/>
              <a:defRPr/>
            </a:pPr>
            <a:r>
              <a:rPr lang="zh-CN" altLang="en-US" sz="2000" b="1" dirty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数字万用表：</a:t>
            </a:r>
          </a:p>
          <a:p>
            <a:pPr marL="342900" indent="-34290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ü"/>
              <a:defRPr/>
            </a:pPr>
            <a:r>
              <a:rPr lang="en-US" altLang="zh-CN" sz="1800" b="1" dirty="0">
                <a:latin typeface="Times New Roman" pitchFamily="18" charset="0"/>
                <a:ea typeface="+mn-ea"/>
                <a:cs typeface="Times New Roman" pitchFamily="18" charset="0"/>
              </a:rPr>
              <a:t>提供测量电压（DC和AC）、电流（DC和AC）、电阻和二极管压降的功能</a:t>
            </a:r>
          </a:p>
        </p:txBody>
      </p:sp>
    </p:spTree>
    <p:extLst>
      <p:ext uri="{BB962C8B-B14F-4D97-AF65-F5344CB8AC3E}">
        <p14:creationId xmlns:p14="http://schemas.microsoft.com/office/powerpoint/2010/main" val="3065080501"/>
      </p:ext>
    </p:extLst>
  </p:cSld>
  <p:clrMapOvr>
    <a:masterClrMapping/>
  </p:clrMapOvr>
</p:sld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2068</Words>
  <Application>Microsoft Office PowerPoint</Application>
  <PresentationFormat>全屏显示(4:3)</PresentationFormat>
  <Paragraphs>264</Paragraphs>
  <Slides>60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72" baseType="lpstr">
      <vt:lpstr>Malgun Gothic</vt:lpstr>
      <vt:lpstr>黑体</vt:lpstr>
      <vt:lpstr>楷体</vt:lpstr>
      <vt:lpstr>宋体</vt:lpstr>
      <vt:lpstr>微软雅黑</vt:lpstr>
      <vt:lpstr>Arial</vt:lpstr>
      <vt:lpstr>Arial Narrow</vt:lpstr>
      <vt:lpstr>Calibri</vt:lpstr>
      <vt:lpstr>Tahoma</vt:lpstr>
      <vt:lpstr>Times New Roman</vt:lpstr>
      <vt:lpstr>Wingdings</vt:lpstr>
      <vt:lpstr>Blends</vt:lpstr>
      <vt:lpstr>光电信息技术综合实践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4. 应用举例:  温度采集与显示</vt:lpstr>
      <vt:lpstr>应用举例: 音频信号采集与处理</vt:lpstr>
      <vt:lpstr>应用举例：也可通过标准接口连接PCB板，扩展复杂功能</vt:lpstr>
      <vt:lpstr>5. 基于myDAQ的学生创新作品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光电信息技术综合实践</dc:title>
  <dc:creator>朱明飞</dc:creator>
  <cp:lastModifiedBy>朱明飞</cp:lastModifiedBy>
  <cp:revision>1</cp:revision>
  <dcterms:modified xsi:type="dcterms:W3CDTF">2017-07-23T16:28:18Z</dcterms:modified>
</cp:coreProperties>
</file>